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handoutMasterIdLst>
    <p:handoutMasterId r:id="rId66"/>
  </p:handoutMasterIdLst>
  <p:sldIdLst>
    <p:sldId id="387" r:id="rId5"/>
    <p:sldId id="2147477261" r:id="rId6"/>
    <p:sldId id="273" r:id="rId7"/>
    <p:sldId id="2147477262" r:id="rId8"/>
    <p:sldId id="258" r:id="rId9"/>
    <p:sldId id="2147477250" r:id="rId10"/>
    <p:sldId id="4268" r:id="rId11"/>
    <p:sldId id="2147477271" r:id="rId12"/>
    <p:sldId id="2147477263" r:id="rId13"/>
    <p:sldId id="2147477277" r:id="rId14"/>
    <p:sldId id="2147477272" r:id="rId15"/>
    <p:sldId id="2147477249" r:id="rId16"/>
    <p:sldId id="2147477265" r:id="rId17"/>
    <p:sldId id="2147477266" r:id="rId18"/>
    <p:sldId id="2147477267" r:id="rId19"/>
    <p:sldId id="2147477273" r:id="rId20"/>
    <p:sldId id="2147477268" r:id="rId21"/>
    <p:sldId id="2147477269" r:id="rId22"/>
    <p:sldId id="2147477270" r:id="rId23"/>
    <p:sldId id="2147477264" r:id="rId24"/>
    <p:sldId id="2147477248" r:id="rId25"/>
    <p:sldId id="2147477247" r:id="rId26"/>
    <p:sldId id="2147477246" r:id="rId27"/>
    <p:sldId id="2147477245" r:id="rId28"/>
    <p:sldId id="2147477244" r:id="rId29"/>
    <p:sldId id="2147477259" r:id="rId30"/>
    <p:sldId id="2147477254" r:id="rId31"/>
    <p:sldId id="2147477256" r:id="rId32"/>
    <p:sldId id="2147477255" r:id="rId33"/>
    <p:sldId id="2147477258" r:id="rId34"/>
    <p:sldId id="2147477243" r:id="rId35"/>
    <p:sldId id="2147477257" r:id="rId36"/>
    <p:sldId id="2147477242" r:id="rId37"/>
    <p:sldId id="2147477241" r:id="rId38"/>
    <p:sldId id="2147477274" r:id="rId39"/>
    <p:sldId id="2147477275" r:id="rId40"/>
    <p:sldId id="2147477240" r:id="rId41"/>
    <p:sldId id="2147477239" r:id="rId42"/>
    <p:sldId id="2147477238" r:id="rId43"/>
    <p:sldId id="2147477237" r:id="rId44"/>
    <p:sldId id="2147477236" r:id="rId45"/>
    <p:sldId id="2147472651" r:id="rId46"/>
    <p:sldId id="2147477281" r:id="rId47"/>
    <p:sldId id="2147477235" r:id="rId48"/>
    <p:sldId id="2147477234" r:id="rId49"/>
    <p:sldId id="2147472654" r:id="rId50"/>
    <p:sldId id="259" r:id="rId51"/>
    <p:sldId id="2147472657" r:id="rId52"/>
    <p:sldId id="2147472659" r:id="rId53"/>
    <p:sldId id="2147477276" r:id="rId54"/>
    <p:sldId id="2147477279" r:id="rId55"/>
    <p:sldId id="2147477280" r:id="rId56"/>
    <p:sldId id="2147472662" r:id="rId57"/>
    <p:sldId id="287" r:id="rId58"/>
    <p:sldId id="286" r:id="rId59"/>
    <p:sldId id="2147477282" r:id="rId60"/>
    <p:sldId id="2147477285" r:id="rId61"/>
    <p:sldId id="2147477283" r:id="rId62"/>
    <p:sldId id="2147477284" r:id="rId63"/>
    <p:sldId id="27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12A"/>
    <a:srgbClr val="FCF9F4"/>
    <a:srgbClr val="D9F6FA"/>
    <a:srgbClr val="DBDB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p:restoredTop sz="94694"/>
  </p:normalViewPr>
  <p:slideViewPr>
    <p:cSldViewPr snapToGrid="0">
      <p:cViewPr>
        <p:scale>
          <a:sx n="94" d="100"/>
          <a:sy n="94" d="100"/>
        </p:scale>
        <p:origin x="360" y="52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11/9/23</a:t>
            </a:fld>
            <a:endParaRPr lang="en-US"/>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840811C4-7D33-1343-B8E7-F876F1F77C50}" type="slidenum">
              <a:rPr lang="en-US" smtClean="0"/>
              <a:t>3</a:t>
            </a:fld>
            <a:endParaRPr lang="en-US"/>
          </a:p>
        </p:txBody>
      </p:sp>
    </p:spTree>
    <p:extLst>
      <p:ext uri="{BB962C8B-B14F-4D97-AF65-F5344CB8AC3E}">
        <p14:creationId xmlns:p14="http://schemas.microsoft.com/office/powerpoint/2010/main" val="3249425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4</a:t>
            </a:fld>
            <a:endParaRPr lang="en-US"/>
          </a:p>
        </p:txBody>
      </p:sp>
    </p:spTree>
    <p:extLst>
      <p:ext uri="{BB962C8B-B14F-4D97-AF65-F5344CB8AC3E}">
        <p14:creationId xmlns:p14="http://schemas.microsoft.com/office/powerpoint/2010/main" val="61058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Trends that matter</a:t>
            </a:r>
          </a:p>
        </p:txBody>
      </p:sp>
      <p:sp>
        <p:nvSpPr>
          <p:cNvPr id="4" name="Slide Number Placeholder 3"/>
          <p:cNvSpPr>
            <a:spLocks noGrp="1"/>
          </p:cNvSpPr>
          <p:nvPr>
            <p:ph type="sldNum" sz="quarter" idx="10"/>
          </p:nvPr>
        </p:nvSpPr>
        <p:spPr/>
        <p:txBody>
          <a:bodyPr/>
          <a:lstStyle/>
          <a:p>
            <a:fld id="{32DF53B0-30EF-8449-A099-7572FCB183C2}" type="slidenum">
              <a:rPr lang="en-US" smtClean="0"/>
              <a:t>5</a:t>
            </a:fld>
            <a:endParaRPr lang="en-US"/>
          </a:p>
        </p:txBody>
      </p:sp>
    </p:spTree>
    <p:extLst>
      <p:ext uri="{BB962C8B-B14F-4D97-AF65-F5344CB8AC3E}">
        <p14:creationId xmlns:p14="http://schemas.microsoft.com/office/powerpoint/2010/main" val="1248813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https://arxiv.org/pdf/2306.09896.pdf</a:t>
            </a:r>
          </a:p>
        </p:txBody>
      </p:sp>
      <p:sp>
        <p:nvSpPr>
          <p:cNvPr id="4" name="Slide Number Placeholder 3"/>
          <p:cNvSpPr>
            <a:spLocks noGrp="1"/>
          </p:cNvSpPr>
          <p:nvPr>
            <p:ph type="sldNum" sz="quarter" idx="5"/>
          </p:nvPr>
        </p:nvSpPr>
        <p:spPr/>
        <p:txBody>
          <a:bodyPr/>
          <a:lstStyle/>
          <a:p>
            <a:fld id="{2D5E816B-EE8A-4A59-BF27-832760D86835}" type="slidenum">
              <a:rPr lang="en-US" smtClean="0"/>
              <a:t>30</a:t>
            </a:fld>
            <a:endParaRPr lang="en-US"/>
          </a:p>
        </p:txBody>
      </p:sp>
    </p:spTree>
    <p:extLst>
      <p:ext uri="{BB962C8B-B14F-4D97-AF65-F5344CB8AC3E}">
        <p14:creationId xmlns:p14="http://schemas.microsoft.com/office/powerpoint/2010/main" val="364671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https://arxiv.org/pdf/2306.08997.pdf</a:t>
            </a:r>
            <a:br>
              <a:rPr lang="en-US" sz="1200" dirty="0"/>
            </a:br>
            <a:br>
              <a:rPr lang="en-US" sz="1200" dirty="0"/>
            </a:br>
            <a:r>
              <a:rPr lang="en-US" sz="1200" dirty="0"/>
              <a:t>https://arxiv.org/abs/2306.08997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33</a:t>
            </a:fld>
            <a:endParaRPr lang="en-US"/>
          </a:p>
        </p:txBody>
      </p:sp>
    </p:spTree>
    <p:extLst>
      <p:ext uri="{BB962C8B-B14F-4D97-AF65-F5344CB8AC3E}">
        <p14:creationId xmlns:p14="http://schemas.microsoft.com/office/powerpoint/2010/main" val="1542439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 </a:t>
            </a:r>
          </a:p>
        </p:txBody>
      </p:sp>
      <p:sp>
        <p:nvSpPr>
          <p:cNvPr id="4" name="Slide Number Placeholder 3"/>
          <p:cNvSpPr>
            <a:spLocks noGrp="1"/>
          </p:cNvSpPr>
          <p:nvPr>
            <p:ph type="sldNum" sz="quarter" idx="5"/>
          </p:nvPr>
        </p:nvSpPr>
        <p:spPr/>
        <p:txBody>
          <a:bodyPr/>
          <a:lstStyle/>
          <a:p>
            <a:fld id="{840811C4-7D33-1343-B8E7-F876F1F77C50}" type="slidenum">
              <a:rPr lang="en-US" smtClean="0"/>
              <a:t>60</a:t>
            </a:fld>
            <a:endParaRPr lang="en-US"/>
          </a:p>
        </p:txBody>
      </p:sp>
    </p:spTree>
    <p:extLst>
      <p:ext uri="{BB962C8B-B14F-4D97-AF65-F5344CB8AC3E}">
        <p14:creationId xmlns:p14="http://schemas.microsoft.com/office/powerpoint/2010/main" val="3346016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05">
    <p:bg>
      <p:bgPr>
        <a:solidFill>
          <a:srgbClr val="FBF9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a:t>Month DD, YYYY (May also be location or speaker)</a:t>
            </a:r>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a:p>
        </p:txBody>
      </p:sp>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45B8C93C-B470-48DC-878B-475DD7D9D265}" type="datetime1">
              <a:rPr lang="en-US" smtClean="0"/>
              <a:t>11/9/23</a:t>
            </a:fld>
            <a:endParaRPr lang="en-US"/>
          </a:p>
        </p:txBody>
      </p:sp>
      <p:pic>
        <p:nvPicPr>
          <p:cNvPr id="12" name="Picture 11" descr="Diagram&#10;&#10;Description automatically generated with medium confidence">
            <a:extLst>
              <a:ext uri="{FF2B5EF4-FFF2-40B4-BE49-F238E27FC236}">
                <a16:creationId xmlns:a16="http://schemas.microsoft.com/office/drawing/2014/main" id="{E7E68A04-80D7-BCCF-FCF9-A0D45E6D51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88843" y="4449585"/>
            <a:ext cx="15380843" cy="2408415"/>
          </a:xfrm>
          <a:prstGeom prst="rect">
            <a:avLst/>
          </a:prstGeom>
        </p:spPr>
      </p:pic>
    </p:spTree>
    <p:extLst>
      <p:ext uri="{BB962C8B-B14F-4D97-AF65-F5344CB8AC3E}">
        <p14:creationId xmlns:p14="http://schemas.microsoft.com/office/powerpoint/2010/main" val="1325184478"/>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C2B6F59F-8687-492F-A2D4-E8EBFECAC4AB}"/>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BA27F08E-62AF-4984-9352-B1BF15FE0584}" type="datetime1">
              <a:rPr lang="en-US" smtClean="0"/>
              <a:t>11/9/23</a:t>
            </a:fld>
            <a:endParaRPr lang="en-US"/>
          </a:p>
        </p:txBody>
      </p:sp>
    </p:spTree>
    <p:extLst>
      <p:ext uri="{BB962C8B-B14F-4D97-AF65-F5344CB8AC3E}">
        <p14:creationId xmlns:p14="http://schemas.microsoft.com/office/powerpoint/2010/main" val="150039794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C05104E2-CEF6-4BD8-B7C0-2C8692A17794}"/>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64BD37AA-1D3A-4134-B436-1DCEC1BAB4B1}" type="datetime1">
              <a:rPr lang="en-US" smtClean="0"/>
              <a:t>11/9/23</a:t>
            </a:fld>
            <a:endParaRPr lang="en-US"/>
          </a:p>
        </p:txBody>
      </p:sp>
    </p:spTree>
    <p:extLst>
      <p:ext uri="{BB962C8B-B14F-4D97-AF65-F5344CB8AC3E}">
        <p14:creationId xmlns:p14="http://schemas.microsoft.com/office/powerpoint/2010/main" val="1334358615"/>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11/9/23</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716828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11/9/23</a:t>
            </a:fld>
            <a:endParaRPr lang="en-US"/>
          </a:p>
        </p:txBody>
      </p:sp>
      <p:sp>
        <p:nvSpPr>
          <p:cNvPr id="8" name="Title 1">
            <a:extLst>
              <a:ext uri="{FF2B5EF4-FFF2-40B4-BE49-F238E27FC236}">
                <a16:creationId xmlns:a16="http://schemas.microsoft.com/office/drawing/2014/main" id="{02BA2F7A-8323-B2FB-C8CC-1BD03E5BBC4C}"/>
              </a:ext>
            </a:extLst>
          </p:cNvPr>
          <p:cNvSpPr>
            <a:spLocks noGrp="1"/>
          </p:cNvSpPr>
          <p:nvPr>
            <p:ph type="title" hasCustomPrompt="1"/>
          </p:nvPr>
        </p:nvSpPr>
        <p:spPr bwMode="gray">
          <a:xfrm>
            <a:off x="457199" y="227249"/>
            <a:ext cx="9601200" cy="443198"/>
          </a:xfrm>
          <a:solidFill>
            <a:schemeClr val="bg1"/>
          </a:solidFill>
        </p:spPr>
        <p:txBody>
          <a:bodyPr/>
          <a:lstStyle>
            <a:lvl1pPr>
              <a:defRPr sz="3200"/>
            </a:lvl1pPr>
          </a:lstStyle>
          <a:p>
            <a:r>
              <a:rPr lang="en-US" dirty="0"/>
              <a:t>Slide title; Arial 32pt bold, sentence case (1 line)</a:t>
            </a:r>
          </a:p>
        </p:txBody>
      </p:sp>
      <p:sp>
        <p:nvSpPr>
          <p:cNvPr id="9" name="Content Placeholder 2">
            <a:extLst>
              <a:ext uri="{FF2B5EF4-FFF2-40B4-BE49-F238E27FC236}">
                <a16:creationId xmlns:a16="http://schemas.microsoft.com/office/drawing/2014/main" id="{A1F069EF-173C-41C5-F6AB-218EBFA4BCD3}"/>
              </a:ext>
            </a:extLst>
          </p:cNvPr>
          <p:cNvSpPr>
            <a:spLocks noGrp="1"/>
          </p:cNvSpPr>
          <p:nvPr>
            <p:ph idx="1" hasCustomPrompt="1"/>
          </p:nvPr>
        </p:nvSpPr>
        <p:spPr bwMode="gray">
          <a:xfrm>
            <a:off x="457199" y="1036788"/>
            <a:ext cx="10937632" cy="5012320"/>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BBD57FE9-2F13-045F-BC16-BB2FCE3CD7D2}"/>
              </a:ext>
            </a:extLst>
          </p:cNvPr>
          <p:cNvSpPr/>
          <p:nvPr userDrawn="1"/>
        </p:nvSpPr>
        <p:spPr>
          <a:xfrm>
            <a:off x="457199" y="808892"/>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11/9/23</a:t>
            </a:fld>
            <a:endParaRPr lang="en-US"/>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11/9/23</a:t>
            </a:fld>
            <a:endParaRPr lang="en-US"/>
          </a:p>
        </p:txBody>
      </p:sp>
    </p:spTree>
    <p:extLst>
      <p:ext uri="{BB962C8B-B14F-4D97-AF65-F5344CB8AC3E}">
        <p14:creationId xmlns:p14="http://schemas.microsoft.com/office/powerpoint/2010/main" val="3299769026"/>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62F8985E-27B6-4353-B1C2-FF7D91FB676E}" type="datetime1">
              <a:rPr lang="en-US" smtClean="0"/>
              <a:t>11/9/23</a:t>
            </a:fld>
            <a:endParaRPr lang="en-US"/>
          </a:p>
        </p:txBody>
      </p:sp>
    </p:spTree>
    <p:extLst>
      <p:ext uri="{BB962C8B-B14F-4D97-AF65-F5344CB8AC3E}">
        <p14:creationId xmlns:p14="http://schemas.microsoft.com/office/powerpoint/2010/main" val="419143014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8" name="TextBox 7">
            <a:extLst>
              <a:ext uri="{FF2B5EF4-FFF2-40B4-BE49-F238E27FC236}">
                <a16:creationId xmlns:a16="http://schemas.microsoft.com/office/drawing/2014/main" id="{CD70083E-4733-4C8E-B27B-09B287FF1688}"/>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DFC8DD5C-8FB7-4018-9662-98EAE87793EC}" type="datetime1">
              <a:rPr lang="en-US" smtClean="0"/>
              <a:t>11/9/23</a:t>
            </a:fld>
            <a:endParaRPr lang="en-US"/>
          </a:p>
        </p:txBody>
      </p:sp>
    </p:spTree>
    <p:extLst>
      <p:ext uri="{BB962C8B-B14F-4D97-AF65-F5344CB8AC3E}">
        <p14:creationId xmlns:p14="http://schemas.microsoft.com/office/powerpoint/2010/main" val="27112217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E00E51F3-FA16-4CC6-97C6-6EECCB9AFCB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BA550BF9-5CC0-45E0-A929-0C64F4DB7AB1}" type="datetime1">
              <a:rPr lang="en-US" smtClean="0"/>
              <a:t>11/9/23</a:t>
            </a:fld>
            <a:endParaRPr lang="en-US"/>
          </a:p>
        </p:txBody>
      </p:sp>
    </p:spTree>
    <p:extLst>
      <p:ext uri="{BB962C8B-B14F-4D97-AF65-F5344CB8AC3E}">
        <p14:creationId xmlns:p14="http://schemas.microsoft.com/office/powerpoint/2010/main" val="488667748"/>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2A212493-ED92-4B1B-901F-F8694A916BC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49DC409E-992A-4539-8EF9-A32E9543A062}" type="datetime1">
              <a:rPr lang="en-US" smtClean="0"/>
              <a:t>11/9/23</a:t>
            </a:fld>
            <a:endParaRPr lang="en-US"/>
          </a:p>
        </p:txBody>
      </p:sp>
    </p:spTree>
    <p:extLst>
      <p:ext uri="{BB962C8B-B14F-4D97-AF65-F5344CB8AC3E}">
        <p14:creationId xmlns:p14="http://schemas.microsoft.com/office/powerpoint/2010/main" val="311920760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349FD152-129D-41A4-81CE-BC9A8DCD0B3A}"/>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a:solidFill>
                  <a:schemeClr val="tx1"/>
                </a:solidFill>
                <a:latin typeface="+mn-lt"/>
              </a:rPr>
              <a:t>Not for use. </a:t>
            </a:r>
            <a:r>
              <a:rPr lang="en-US" sz="1600" b="0" i="0" u="none" baseline="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3805D93-7D4B-4CBC-BABC-3A8AC08CB7F4}" type="slidenum">
              <a:rPr lang="en-US" smtClean="0"/>
              <a:t>‹#›</a:t>
            </a:fld>
            <a:endParaRPr lang="en-US"/>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93CC6C9D-7D35-441A-8E7D-B481D2DC7F21}" type="datetime1">
              <a:rPr lang="en-US" smtClean="0"/>
              <a:t>11/9/23</a:t>
            </a:fld>
            <a:endParaRPr lang="en-US"/>
          </a:p>
        </p:txBody>
      </p:sp>
    </p:spTree>
    <p:extLst>
      <p:ext uri="{BB962C8B-B14F-4D97-AF65-F5344CB8AC3E}">
        <p14:creationId xmlns:p14="http://schemas.microsoft.com/office/powerpoint/2010/main" val="103367083"/>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200" y="384189"/>
            <a:ext cx="9601200" cy="44319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914400" y="1265931"/>
            <a:ext cx="9144000" cy="393008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a:solidFill>
                <a:schemeClr val="tx1"/>
              </a:solidFill>
            </a:endParaRP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11/9/23</a:t>
            </a:fld>
            <a:endParaRPr lang="en-US"/>
          </a:p>
        </p:txBody>
      </p:sp>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701" r:id="rId1"/>
    <p:sldLayoutId id="2147483650" r:id="rId2"/>
    <p:sldLayoutId id="2147483655" r:id="rId3"/>
    <p:sldLayoutId id="2147483713" r:id="rId4"/>
    <p:sldLayoutId id="2147483649" r:id="rId5"/>
    <p:sldLayoutId id="2147483652" r:id="rId6"/>
    <p:sldLayoutId id="2147483653" r:id="rId7"/>
    <p:sldLayoutId id="2147483656" r:id="rId8"/>
    <p:sldLayoutId id="2147483657" r:id="rId9"/>
    <p:sldLayoutId id="2147483658" r:id="rId10"/>
    <p:sldLayoutId id="2147483659" r:id="rId11"/>
    <p:sldLayoutId id="2147483715" r:id="rId12"/>
  </p:sldLayoutIdLst>
  <p:hf sldNum="0" hdr="0" ftr="0" dt="0"/>
  <p:txStyles>
    <p:titleStyle>
      <a:lvl1pPr algn="l" defTabSz="914400" rtl="0" eaLnBrk="1" latinLnBrk="0" hangingPunct="1">
        <a:lnSpc>
          <a:spcPct val="90000"/>
        </a:lnSpc>
        <a:spcBef>
          <a:spcPct val="0"/>
        </a:spcBef>
        <a:buNone/>
        <a:defRPr sz="3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medium.com/@dmccreary"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mccreary.github.io/genai-arch-pattern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medium.com/@dmccreary" TargetMode="External"/><Relationship Id="rId4" Type="http://schemas.openxmlformats.org/officeDocument/2006/relationships/hyperlink" Target="https://www.linkedin.com/in/danmccrea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5C9F0-1E5F-41A2-B195-1D907C831EFF}"/>
              </a:ext>
            </a:extLst>
          </p:cNvPr>
          <p:cNvSpPr>
            <a:spLocks noGrp="1"/>
          </p:cNvSpPr>
          <p:nvPr>
            <p:ph type="title"/>
          </p:nvPr>
        </p:nvSpPr>
        <p:spPr>
          <a:xfrm>
            <a:off x="1881554" y="4568418"/>
            <a:ext cx="7772400" cy="623248"/>
          </a:xfrm>
        </p:spPr>
        <p:txBody>
          <a:bodyPr/>
          <a:lstStyle/>
          <a:p>
            <a:pPr algn="ctr"/>
            <a:r>
              <a:rPr lang="en-US" dirty="0"/>
              <a:t>Prompt Engineering</a:t>
            </a:r>
          </a:p>
        </p:txBody>
      </p:sp>
      <p:sp>
        <p:nvSpPr>
          <p:cNvPr id="4" name="Text Placeholder 3">
            <a:extLst>
              <a:ext uri="{FF2B5EF4-FFF2-40B4-BE49-F238E27FC236}">
                <a16:creationId xmlns:a16="http://schemas.microsoft.com/office/drawing/2014/main" id="{AC459C65-9C64-4A7D-8215-5C15579A0ACD}"/>
              </a:ext>
            </a:extLst>
          </p:cNvPr>
          <p:cNvSpPr>
            <a:spLocks noGrp="1"/>
          </p:cNvSpPr>
          <p:nvPr>
            <p:ph type="body" sz="quarter" idx="10"/>
          </p:nvPr>
        </p:nvSpPr>
        <p:spPr>
          <a:xfrm>
            <a:off x="486909" y="5624729"/>
            <a:ext cx="4709160" cy="430887"/>
          </a:xfrm>
        </p:spPr>
        <p:txBody>
          <a:bodyPr/>
          <a:lstStyle/>
          <a:p>
            <a:r>
              <a:rPr lang="en-US" sz="2800" b="1" dirty="0"/>
              <a:t>Dan McCreary</a:t>
            </a:r>
          </a:p>
        </p:txBody>
      </p:sp>
      <p:sp>
        <p:nvSpPr>
          <p:cNvPr id="5" name="Text Placeholder 4">
            <a:extLst>
              <a:ext uri="{FF2B5EF4-FFF2-40B4-BE49-F238E27FC236}">
                <a16:creationId xmlns:a16="http://schemas.microsoft.com/office/drawing/2014/main" id="{B3995963-972A-4FA6-83A5-DEBB43FDE422}"/>
              </a:ext>
            </a:extLst>
          </p:cNvPr>
          <p:cNvSpPr>
            <a:spLocks noGrp="1"/>
          </p:cNvSpPr>
          <p:nvPr>
            <p:ph type="body" sz="quarter" idx="11"/>
          </p:nvPr>
        </p:nvSpPr>
        <p:spPr>
          <a:xfrm>
            <a:off x="486909" y="6055616"/>
            <a:ext cx="4709160" cy="215444"/>
          </a:xfrm>
        </p:spPr>
        <p:txBody>
          <a:bodyPr>
            <a:normAutofit fontScale="92500" lnSpcReduction="10000"/>
          </a:bodyPr>
          <a:lstStyle/>
          <a:p>
            <a:r>
              <a:rPr lang="en-US" sz="1600" dirty="0"/>
              <a:t>Applied AI November 2023</a:t>
            </a:r>
          </a:p>
        </p:txBody>
      </p:sp>
      <p:sp>
        <p:nvSpPr>
          <p:cNvPr id="6" name="TextBox 5">
            <a:extLst>
              <a:ext uri="{FF2B5EF4-FFF2-40B4-BE49-F238E27FC236}">
                <a16:creationId xmlns:a16="http://schemas.microsoft.com/office/drawing/2014/main" id="{DC4DC5FD-2D19-48DF-2952-E073B8A342D5}"/>
              </a:ext>
            </a:extLst>
          </p:cNvPr>
          <p:cNvSpPr txBox="1"/>
          <p:nvPr/>
        </p:nvSpPr>
        <p:spPr bwMode="gray">
          <a:xfrm>
            <a:off x="-94593" y="536028"/>
            <a:ext cx="65" cy="215444"/>
          </a:xfrm>
          <a:prstGeom prst="rect">
            <a:avLst/>
          </a:prstGeom>
          <a:noFill/>
        </p:spPr>
        <p:txBody>
          <a:bodyPr vert="horz" wrap="none" lIns="0" tIns="0" rIns="0" bIns="0" rtlCol="0">
            <a:spAutoFit/>
          </a:bodyPr>
          <a:lstStyle/>
          <a:p>
            <a:pPr algn="l">
              <a:spcBef>
                <a:spcPts val="600"/>
              </a:spcBef>
            </a:pPr>
            <a:endParaRPr lang="en-US" sz="1400" dirty="0"/>
          </a:p>
        </p:txBody>
      </p:sp>
      <p:pic>
        <p:nvPicPr>
          <p:cNvPr id="7" name="Picture 6">
            <a:extLst>
              <a:ext uri="{FF2B5EF4-FFF2-40B4-BE49-F238E27FC236}">
                <a16:creationId xmlns:a16="http://schemas.microsoft.com/office/drawing/2014/main" id="{9DBA4F5C-B6A2-1511-B16E-7B4C6C464D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6047" y="802384"/>
            <a:ext cx="7772400" cy="3383596"/>
          </a:xfrm>
          <a:prstGeom prst="rect">
            <a:avLst/>
          </a:prstGeom>
        </p:spPr>
      </p:pic>
    </p:spTree>
    <p:extLst>
      <p:ext uri="{BB962C8B-B14F-4D97-AF65-F5344CB8AC3E}">
        <p14:creationId xmlns:p14="http://schemas.microsoft.com/office/powerpoint/2010/main" val="3587813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0217-A553-7357-45D3-A52B03911BB1}"/>
              </a:ext>
            </a:extLst>
          </p:cNvPr>
          <p:cNvSpPr>
            <a:spLocks noGrp="1"/>
          </p:cNvSpPr>
          <p:nvPr>
            <p:ph type="title"/>
          </p:nvPr>
        </p:nvSpPr>
        <p:spPr/>
        <p:txBody>
          <a:bodyPr/>
          <a:lstStyle/>
          <a:p>
            <a:r>
              <a:rPr lang="en-US" dirty="0"/>
              <a:t>Zephyr 7B On </a:t>
            </a:r>
            <a:r>
              <a:rPr lang="en-US" dirty="0" err="1"/>
              <a:t>HuggingFace</a:t>
            </a:r>
            <a:endParaRPr lang="en-US" dirty="0"/>
          </a:p>
        </p:txBody>
      </p:sp>
      <p:sp>
        <p:nvSpPr>
          <p:cNvPr id="3" name="Content Placeholder 2">
            <a:extLst>
              <a:ext uri="{FF2B5EF4-FFF2-40B4-BE49-F238E27FC236}">
                <a16:creationId xmlns:a16="http://schemas.microsoft.com/office/drawing/2014/main" id="{7C4E640E-C8B2-CE47-7A8F-DCBF083BDB89}"/>
              </a:ext>
            </a:extLst>
          </p:cNvPr>
          <p:cNvSpPr>
            <a:spLocks noGrp="1"/>
          </p:cNvSpPr>
          <p:nvPr>
            <p:ph idx="1"/>
          </p:nvPr>
        </p:nvSpPr>
        <p:spPr>
          <a:xfrm>
            <a:off x="457199" y="5658177"/>
            <a:ext cx="10937632" cy="576356"/>
          </a:xfrm>
        </p:spPr>
        <p:txBody>
          <a:bodyPr/>
          <a:lstStyle/>
          <a:p>
            <a:r>
              <a:rPr lang="en-US" sz="2800" dirty="0"/>
              <a:t>https://</a:t>
            </a:r>
            <a:r>
              <a:rPr lang="en-US" sz="2800" dirty="0" err="1"/>
              <a:t>huggingface.co</a:t>
            </a:r>
            <a:r>
              <a:rPr lang="en-US" sz="2800" dirty="0"/>
              <a:t>/spaces/HuggingFaceH4/zephyr-chat</a:t>
            </a:r>
          </a:p>
        </p:txBody>
      </p:sp>
      <p:pic>
        <p:nvPicPr>
          <p:cNvPr id="4" name="Picture 3">
            <a:extLst>
              <a:ext uri="{FF2B5EF4-FFF2-40B4-BE49-F238E27FC236}">
                <a16:creationId xmlns:a16="http://schemas.microsoft.com/office/drawing/2014/main" id="{72C7C7CC-399D-ADE9-A0AD-257B6C69F9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0118" y="1223313"/>
            <a:ext cx="7772400" cy="3881998"/>
          </a:xfrm>
          <a:prstGeom prst="rect">
            <a:avLst/>
          </a:prstGeom>
        </p:spPr>
      </p:pic>
    </p:spTree>
    <p:extLst>
      <p:ext uri="{BB962C8B-B14F-4D97-AF65-F5344CB8AC3E}">
        <p14:creationId xmlns:p14="http://schemas.microsoft.com/office/powerpoint/2010/main" val="321549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D2FD-130F-BEFA-8D78-9C9C6A572AF9}"/>
              </a:ext>
            </a:extLst>
          </p:cNvPr>
          <p:cNvSpPr>
            <a:spLocks noGrp="1"/>
          </p:cNvSpPr>
          <p:nvPr>
            <p:ph type="title"/>
          </p:nvPr>
        </p:nvSpPr>
        <p:spPr/>
        <p:txBody>
          <a:bodyPr/>
          <a:lstStyle/>
          <a:p>
            <a:r>
              <a:rPr lang="en-US" dirty="0"/>
              <a:t>License Response</a:t>
            </a:r>
          </a:p>
        </p:txBody>
      </p:sp>
      <p:pic>
        <p:nvPicPr>
          <p:cNvPr id="4" name="Picture 3">
            <a:extLst>
              <a:ext uri="{FF2B5EF4-FFF2-40B4-BE49-F238E27FC236}">
                <a16:creationId xmlns:a16="http://schemas.microsoft.com/office/drawing/2014/main" id="{44EEAC71-A231-D939-2CC2-AD33D7584A03}"/>
              </a:ext>
            </a:extLst>
          </p:cNvPr>
          <p:cNvPicPr>
            <a:picLocks noChangeAspect="1"/>
          </p:cNvPicPr>
          <p:nvPr/>
        </p:nvPicPr>
        <p:blipFill>
          <a:blip r:embed="rId2"/>
          <a:stretch>
            <a:fillRect/>
          </a:stretch>
        </p:blipFill>
        <p:spPr>
          <a:xfrm>
            <a:off x="1434546" y="1213341"/>
            <a:ext cx="9322907" cy="4914504"/>
          </a:xfrm>
          <a:prstGeom prst="rect">
            <a:avLst/>
          </a:prstGeom>
          <a:solidFill>
            <a:schemeClr val="tx1">
              <a:lumMod val="50000"/>
            </a:schemeClr>
          </a:solidFill>
          <a:ln>
            <a:solidFill>
              <a:schemeClr val="tx1">
                <a:lumMod val="50000"/>
              </a:schemeClr>
            </a:solidFill>
          </a:ln>
        </p:spPr>
      </p:pic>
    </p:spTree>
    <p:extLst>
      <p:ext uri="{BB962C8B-B14F-4D97-AF65-F5344CB8AC3E}">
        <p14:creationId xmlns:p14="http://schemas.microsoft.com/office/powerpoint/2010/main" val="689756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6760AC-CBDD-7FC5-746E-254156ED86A0}"/>
              </a:ext>
            </a:extLst>
          </p:cNvPr>
          <p:cNvSpPr>
            <a:spLocks noGrp="1"/>
          </p:cNvSpPr>
          <p:nvPr>
            <p:ph type="title"/>
          </p:nvPr>
        </p:nvSpPr>
        <p:spPr>
          <a:xfrm>
            <a:off x="458772" y="367537"/>
            <a:ext cx="9601200" cy="443198"/>
          </a:xfrm>
        </p:spPr>
        <p:txBody>
          <a:bodyPr/>
          <a:lstStyle/>
          <a:p>
            <a:r>
              <a:rPr lang="en-US" sz="3200" dirty="0" err="1"/>
              <a:t>OpenAI</a:t>
            </a:r>
            <a:r>
              <a:rPr lang="en-US" sz="3200" dirty="0"/>
              <a:t> Guide </a:t>
            </a:r>
          </a:p>
        </p:txBody>
      </p:sp>
      <p:pic>
        <p:nvPicPr>
          <p:cNvPr id="6" name="Picture 5">
            <a:extLst>
              <a:ext uri="{FF2B5EF4-FFF2-40B4-BE49-F238E27FC236}">
                <a16:creationId xmlns:a16="http://schemas.microsoft.com/office/drawing/2014/main" id="{6463D080-2DF1-AFDD-0B2D-89D822BAE2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5219" y="1003388"/>
            <a:ext cx="8434753" cy="5111971"/>
          </a:xfrm>
          <a:prstGeom prst="rect">
            <a:avLst/>
          </a:prstGeom>
          <a:ln>
            <a:solidFill>
              <a:schemeClr val="accent1"/>
            </a:solidFill>
          </a:ln>
        </p:spPr>
      </p:pic>
      <p:sp>
        <p:nvSpPr>
          <p:cNvPr id="7" name="TextBox 6">
            <a:extLst>
              <a:ext uri="{FF2B5EF4-FFF2-40B4-BE49-F238E27FC236}">
                <a16:creationId xmlns:a16="http://schemas.microsoft.com/office/drawing/2014/main" id="{FFA282E8-B6F0-8A68-E480-E922CE67C6C1}"/>
              </a:ext>
            </a:extLst>
          </p:cNvPr>
          <p:cNvSpPr txBox="1"/>
          <p:nvPr/>
        </p:nvSpPr>
        <p:spPr bwMode="gray">
          <a:xfrm>
            <a:off x="5451231" y="6382741"/>
            <a:ext cx="4762522" cy="215444"/>
          </a:xfrm>
          <a:prstGeom prst="rect">
            <a:avLst/>
          </a:prstGeom>
          <a:noFill/>
        </p:spPr>
        <p:txBody>
          <a:bodyPr vert="horz" wrap="none" lIns="0" tIns="0" rIns="0" bIns="0" rtlCol="0">
            <a:spAutoFit/>
          </a:bodyPr>
          <a:lstStyle/>
          <a:p>
            <a:pPr algn="l">
              <a:spcBef>
                <a:spcPts val="600"/>
              </a:spcBef>
            </a:pPr>
            <a:r>
              <a:rPr lang="en-US" sz="1400" dirty="0"/>
              <a:t>https://</a:t>
            </a:r>
            <a:r>
              <a:rPr lang="en-US" sz="1400" dirty="0" err="1"/>
              <a:t>platform.openai.com</a:t>
            </a:r>
            <a:r>
              <a:rPr lang="en-US" sz="1400" dirty="0"/>
              <a:t>/docs/guides/prompt-engineering</a:t>
            </a:r>
          </a:p>
        </p:txBody>
      </p:sp>
    </p:spTree>
    <p:extLst>
      <p:ext uri="{BB962C8B-B14F-4D97-AF65-F5344CB8AC3E}">
        <p14:creationId xmlns:p14="http://schemas.microsoft.com/office/powerpoint/2010/main" val="29847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7C32-A120-4B36-8C5A-542E629B89DD}"/>
              </a:ext>
            </a:extLst>
          </p:cNvPr>
          <p:cNvSpPr>
            <a:spLocks noGrp="1"/>
          </p:cNvSpPr>
          <p:nvPr>
            <p:ph type="title"/>
          </p:nvPr>
        </p:nvSpPr>
        <p:spPr/>
        <p:txBody>
          <a:bodyPr/>
          <a:lstStyle/>
          <a:p>
            <a:r>
              <a:rPr lang="en-US" dirty="0"/>
              <a:t>Choice of Models</a:t>
            </a:r>
          </a:p>
        </p:txBody>
      </p:sp>
      <p:sp>
        <p:nvSpPr>
          <p:cNvPr id="3" name="Content Placeholder 2">
            <a:extLst>
              <a:ext uri="{FF2B5EF4-FFF2-40B4-BE49-F238E27FC236}">
                <a16:creationId xmlns:a16="http://schemas.microsoft.com/office/drawing/2014/main" id="{A38BCBAB-0A02-A343-7AC5-257CBD386574}"/>
              </a:ext>
            </a:extLst>
          </p:cNvPr>
          <p:cNvSpPr>
            <a:spLocks noGrp="1"/>
          </p:cNvSpPr>
          <p:nvPr>
            <p:ph idx="1"/>
          </p:nvPr>
        </p:nvSpPr>
        <p:spPr>
          <a:xfrm>
            <a:off x="5167745" y="1036788"/>
            <a:ext cx="6227085" cy="5012320"/>
          </a:xfrm>
        </p:spPr>
        <p:txBody>
          <a:bodyPr/>
          <a:lstStyle/>
          <a:p>
            <a:r>
              <a:rPr lang="en-US" dirty="0"/>
              <a:t>GPT-4 – used in this class</a:t>
            </a:r>
          </a:p>
          <a:p>
            <a:endParaRPr lang="en-US" dirty="0"/>
          </a:p>
          <a:p>
            <a:r>
              <a:rPr lang="en-US" dirty="0"/>
              <a:t>GPT-3.5 – faster but may not answer as well as GPT-4 </a:t>
            </a:r>
          </a:p>
        </p:txBody>
      </p:sp>
      <p:pic>
        <p:nvPicPr>
          <p:cNvPr id="4" name="Picture 3">
            <a:extLst>
              <a:ext uri="{FF2B5EF4-FFF2-40B4-BE49-F238E27FC236}">
                <a16:creationId xmlns:a16="http://schemas.microsoft.com/office/drawing/2014/main" id="{8E8C1BE4-F876-6C7B-7221-867E20C3CAA5}"/>
              </a:ext>
            </a:extLst>
          </p:cNvPr>
          <p:cNvPicPr>
            <a:picLocks noChangeAspect="1"/>
          </p:cNvPicPr>
          <p:nvPr/>
        </p:nvPicPr>
        <p:blipFill>
          <a:blip r:embed="rId2"/>
          <a:stretch>
            <a:fillRect/>
          </a:stretch>
        </p:blipFill>
        <p:spPr>
          <a:xfrm>
            <a:off x="457199" y="1036788"/>
            <a:ext cx="4406900" cy="3352800"/>
          </a:xfrm>
          <a:prstGeom prst="rect">
            <a:avLst/>
          </a:prstGeom>
        </p:spPr>
      </p:pic>
    </p:spTree>
    <p:extLst>
      <p:ext uri="{BB962C8B-B14F-4D97-AF65-F5344CB8AC3E}">
        <p14:creationId xmlns:p14="http://schemas.microsoft.com/office/powerpoint/2010/main" val="2904713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0306-B9B3-E4A9-94E8-252E1ECE0BF7}"/>
              </a:ext>
            </a:extLst>
          </p:cNvPr>
          <p:cNvSpPr>
            <a:spLocks noGrp="1"/>
          </p:cNvSpPr>
          <p:nvPr>
            <p:ph type="title"/>
          </p:nvPr>
        </p:nvSpPr>
        <p:spPr/>
        <p:txBody>
          <a:bodyPr/>
          <a:lstStyle/>
          <a:p>
            <a:r>
              <a:rPr lang="en-US" dirty="0"/>
              <a:t>Plugins</a:t>
            </a:r>
          </a:p>
        </p:txBody>
      </p:sp>
      <p:pic>
        <p:nvPicPr>
          <p:cNvPr id="4" name="Picture 3">
            <a:extLst>
              <a:ext uri="{FF2B5EF4-FFF2-40B4-BE49-F238E27FC236}">
                <a16:creationId xmlns:a16="http://schemas.microsoft.com/office/drawing/2014/main" id="{5C1C7A24-CCBE-938F-18DE-5C259C909E25}"/>
              </a:ext>
            </a:extLst>
          </p:cNvPr>
          <p:cNvPicPr>
            <a:picLocks noChangeAspect="1"/>
          </p:cNvPicPr>
          <p:nvPr/>
        </p:nvPicPr>
        <p:blipFill>
          <a:blip r:embed="rId2"/>
          <a:stretch>
            <a:fillRect/>
          </a:stretch>
        </p:blipFill>
        <p:spPr>
          <a:xfrm>
            <a:off x="458787" y="1036788"/>
            <a:ext cx="6540500" cy="2730500"/>
          </a:xfrm>
          <a:prstGeom prst="rect">
            <a:avLst/>
          </a:prstGeom>
        </p:spPr>
      </p:pic>
      <p:sp>
        <p:nvSpPr>
          <p:cNvPr id="6" name="TextBox 5">
            <a:extLst>
              <a:ext uri="{FF2B5EF4-FFF2-40B4-BE49-F238E27FC236}">
                <a16:creationId xmlns:a16="http://schemas.microsoft.com/office/drawing/2014/main" id="{06C4E455-B354-47BD-2403-C6D16ADD2A2F}"/>
              </a:ext>
            </a:extLst>
          </p:cNvPr>
          <p:cNvSpPr txBox="1"/>
          <p:nvPr/>
        </p:nvSpPr>
        <p:spPr bwMode="gray">
          <a:xfrm>
            <a:off x="1721644" y="4256425"/>
            <a:ext cx="6100762" cy="2031325"/>
          </a:xfrm>
          <a:prstGeom prst="rect">
            <a:avLst/>
          </a:prstGeom>
          <a:noFill/>
        </p:spPr>
        <p:txBody>
          <a:bodyPr wrap="square">
            <a:spAutoFit/>
          </a:bodyPr>
          <a:lstStyle/>
          <a:p>
            <a:pPr algn="l"/>
            <a:r>
              <a:rPr lang="en-US" b="0" i="0" dirty="0">
                <a:effectLst/>
                <a:latin typeface="Söhne"/>
              </a:rPr>
              <a:t>Create a left-to-right mermaid diagram of a three step workflow. Make it have three boxes connected with arrows. Label the first box "Prompt". Make it yellow. Label the second box "Large Language Model". Make it blue. Label the third box "Response". Make it purple. </a:t>
            </a:r>
          </a:p>
          <a:p>
            <a:pPr algn="l"/>
            <a:br>
              <a:rPr lang="en-US" b="0" i="0" dirty="0">
                <a:effectLst/>
                <a:latin typeface="Söhne"/>
              </a:rPr>
            </a:br>
            <a:endParaRPr lang="en-US" b="0" i="0" dirty="0">
              <a:effectLst/>
              <a:latin typeface="Söhne"/>
            </a:endParaRPr>
          </a:p>
        </p:txBody>
      </p:sp>
    </p:spTree>
    <p:extLst>
      <p:ext uri="{BB962C8B-B14F-4D97-AF65-F5344CB8AC3E}">
        <p14:creationId xmlns:p14="http://schemas.microsoft.com/office/powerpoint/2010/main" val="1249815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4F67-62ED-B83F-E1BA-EB400D39FC8C}"/>
              </a:ext>
            </a:extLst>
          </p:cNvPr>
          <p:cNvSpPr>
            <a:spLocks noGrp="1"/>
          </p:cNvSpPr>
          <p:nvPr>
            <p:ph type="title"/>
          </p:nvPr>
        </p:nvSpPr>
        <p:spPr/>
        <p:txBody>
          <a:bodyPr/>
          <a:lstStyle/>
          <a:p>
            <a:r>
              <a:rPr lang="en-US" dirty="0"/>
              <a:t>Mermaid Plugin</a:t>
            </a:r>
          </a:p>
        </p:txBody>
      </p:sp>
      <p:sp>
        <p:nvSpPr>
          <p:cNvPr id="3" name="Content Placeholder 2">
            <a:extLst>
              <a:ext uri="{FF2B5EF4-FFF2-40B4-BE49-F238E27FC236}">
                <a16:creationId xmlns:a16="http://schemas.microsoft.com/office/drawing/2014/main" id="{868235B3-C949-CDE7-6C2A-42779295688D}"/>
              </a:ext>
            </a:extLst>
          </p:cNvPr>
          <p:cNvSpPr>
            <a:spLocks noGrp="1"/>
          </p:cNvSpPr>
          <p:nvPr>
            <p:ph idx="1"/>
          </p:nvPr>
        </p:nvSpPr>
        <p:spPr>
          <a:xfrm>
            <a:off x="1913500" y="1715251"/>
            <a:ext cx="7534952" cy="2412636"/>
          </a:xfrm>
          <a:solidFill>
            <a:schemeClr val="bg1">
              <a:lumMod val="85000"/>
            </a:schemeClr>
          </a:solidFill>
          <a:ln>
            <a:solidFill>
              <a:schemeClr val="bg2">
                <a:lumMod val="10000"/>
              </a:schemeClr>
            </a:solidFill>
          </a:ln>
        </p:spPr>
        <p:txBody>
          <a:bodyPr/>
          <a:lstStyle/>
          <a:p>
            <a:r>
              <a:rPr lang="en-US" sz="2000" dirty="0"/>
              <a:t>Create a left-to-right mermaid diagram of a three-step workflow.  </a:t>
            </a:r>
          </a:p>
          <a:p>
            <a:r>
              <a:rPr lang="en-US" sz="2000" dirty="0"/>
              <a:t>Make it have three boxes connected with arrows.</a:t>
            </a:r>
          </a:p>
          <a:p>
            <a:r>
              <a:rPr lang="en-US" sz="2000" dirty="0"/>
              <a:t>Label the first box "Prompt".  Make it yellow.</a:t>
            </a:r>
          </a:p>
          <a:p>
            <a:r>
              <a:rPr lang="en-US" sz="2000" dirty="0"/>
              <a:t>Label the second box "Large Language Model". Make it cyan.</a:t>
            </a:r>
          </a:p>
          <a:p>
            <a:r>
              <a:rPr lang="en-US" sz="2000" dirty="0"/>
              <a:t>Label the third box "Response". Make it pink.</a:t>
            </a:r>
          </a:p>
          <a:p>
            <a:endParaRPr lang="en-US" sz="2000" dirty="0"/>
          </a:p>
        </p:txBody>
      </p:sp>
      <p:sp>
        <p:nvSpPr>
          <p:cNvPr id="5" name="TextBox 4">
            <a:extLst>
              <a:ext uri="{FF2B5EF4-FFF2-40B4-BE49-F238E27FC236}">
                <a16:creationId xmlns:a16="http://schemas.microsoft.com/office/drawing/2014/main" id="{72B65224-3E46-BE10-4470-156EFA5B8382}"/>
              </a:ext>
            </a:extLst>
          </p:cNvPr>
          <p:cNvSpPr txBox="1"/>
          <p:nvPr/>
        </p:nvSpPr>
        <p:spPr bwMode="gray">
          <a:xfrm>
            <a:off x="1054253" y="1715251"/>
            <a:ext cx="718145" cy="246221"/>
          </a:xfrm>
          <a:prstGeom prst="rect">
            <a:avLst/>
          </a:prstGeom>
          <a:noFill/>
        </p:spPr>
        <p:txBody>
          <a:bodyPr vert="horz" wrap="none" lIns="0" tIns="0" rIns="0" bIns="0" rtlCol="0">
            <a:spAutoFit/>
          </a:bodyPr>
          <a:lstStyle/>
          <a:p>
            <a:pPr algn="l">
              <a:spcBef>
                <a:spcPts val="600"/>
              </a:spcBef>
            </a:pPr>
            <a:r>
              <a:rPr lang="en-US" sz="1600" b="1" dirty="0"/>
              <a:t>Prompt</a:t>
            </a:r>
          </a:p>
        </p:txBody>
      </p:sp>
      <p:pic>
        <p:nvPicPr>
          <p:cNvPr id="2050" name="Picture 2">
            <a:extLst>
              <a:ext uri="{FF2B5EF4-FFF2-40B4-BE49-F238E27FC236}">
                <a16:creationId xmlns:a16="http://schemas.microsoft.com/office/drawing/2014/main" id="{82E103F2-02CE-591C-CEDB-36CEA6A184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7177" y="4660150"/>
            <a:ext cx="10007599" cy="1513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12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2599-0D3C-BB5E-C767-9E025CBF3D62}"/>
              </a:ext>
            </a:extLst>
          </p:cNvPr>
          <p:cNvSpPr>
            <a:spLocks noGrp="1"/>
          </p:cNvSpPr>
          <p:nvPr>
            <p:ph type="title"/>
          </p:nvPr>
        </p:nvSpPr>
        <p:spPr/>
        <p:txBody>
          <a:bodyPr/>
          <a:lstStyle/>
          <a:p>
            <a:r>
              <a:rPr lang="en-US" dirty="0"/>
              <a:t>Mermaid Code</a:t>
            </a:r>
          </a:p>
        </p:txBody>
      </p:sp>
      <p:sp>
        <p:nvSpPr>
          <p:cNvPr id="3" name="Content Placeholder 2">
            <a:extLst>
              <a:ext uri="{FF2B5EF4-FFF2-40B4-BE49-F238E27FC236}">
                <a16:creationId xmlns:a16="http://schemas.microsoft.com/office/drawing/2014/main" id="{379961E7-2900-3544-A83F-E8A51AE4B220}"/>
              </a:ext>
            </a:extLst>
          </p:cNvPr>
          <p:cNvSpPr>
            <a:spLocks noGrp="1"/>
          </p:cNvSpPr>
          <p:nvPr>
            <p:ph idx="1"/>
          </p:nvPr>
        </p:nvSpPr>
        <p:spPr>
          <a:xfrm>
            <a:off x="1124802" y="2156479"/>
            <a:ext cx="9942395" cy="1965145"/>
          </a:xfrm>
          <a:solidFill>
            <a:schemeClr val="bg1">
              <a:lumMod val="95000"/>
            </a:schemeClr>
          </a:solidFill>
        </p:spPr>
        <p:txBody>
          <a:bodyPr/>
          <a:lstStyle/>
          <a:p>
            <a:r>
              <a:rPr lang="en-US" sz="2000" b="0" i="0" dirty="0">
                <a:solidFill>
                  <a:srgbClr val="36464E"/>
                </a:solidFill>
                <a:effectLst/>
                <a:latin typeface="Roboto Mono" panose="020F0502020204030204" pitchFamily="34" charset="0"/>
              </a:rPr>
              <a:t>graph LR </a:t>
            </a:r>
          </a:p>
          <a:p>
            <a:r>
              <a:rPr lang="en-US" sz="2000" b="0" i="0" dirty="0">
                <a:solidFill>
                  <a:srgbClr val="36464E"/>
                </a:solidFill>
                <a:effectLst/>
                <a:latin typeface="Roboto Mono" panose="020F0502020204030204" pitchFamily="34" charset="0"/>
              </a:rPr>
              <a:t>  A[Prompt] --&gt; B[Large Language Model] --&gt; C[Response] </a:t>
            </a:r>
          </a:p>
          <a:p>
            <a:r>
              <a:rPr lang="en-US" sz="2000" b="0" i="0" dirty="0">
                <a:solidFill>
                  <a:srgbClr val="36464E"/>
                </a:solidFill>
                <a:effectLst/>
                <a:latin typeface="Roboto Mono" panose="020F0502020204030204" pitchFamily="34" charset="0"/>
              </a:rPr>
              <a:t>  style A fill:#ffff00</a:t>
            </a:r>
          </a:p>
          <a:p>
            <a:r>
              <a:rPr lang="en-US" sz="2000" b="0" i="0" dirty="0">
                <a:solidFill>
                  <a:srgbClr val="36464E"/>
                </a:solidFill>
                <a:effectLst/>
                <a:latin typeface="Roboto Mono" panose="020F0502020204030204" pitchFamily="34" charset="0"/>
              </a:rPr>
              <a:t>  style B fill:#00ffff</a:t>
            </a:r>
          </a:p>
          <a:p>
            <a:r>
              <a:rPr lang="en-US" sz="2000" b="0" i="0" dirty="0">
                <a:solidFill>
                  <a:srgbClr val="36464E"/>
                </a:solidFill>
                <a:effectLst/>
                <a:latin typeface="Roboto Mono" panose="020F0502020204030204" pitchFamily="34" charset="0"/>
              </a:rPr>
              <a:t>  style C fill:#ffc0cb</a:t>
            </a:r>
            <a:endParaRPr lang="en-US" sz="2000" dirty="0"/>
          </a:p>
        </p:txBody>
      </p:sp>
    </p:spTree>
    <p:extLst>
      <p:ext uri="{BB962C8B-B14F-4D97-AF65-F5344CB8AC3E}">
        <p14:creationId xmlns:p14="http://schemas.microsoft.com/office/powerpoint/2010/main" val="3857499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AB04-57BF-417F-69B0-07DD6F600FBE}"/>
              </a:ext>
            </a:extLst>
          </p:cNvPr>
          <p:cNvSpPr>
            <a:spLocks noGrp="1"/>
          </p:cNvSpPr>
          <p:nvPr>
            <p:ph type="title"/>
          </p:nvPr>
        </p:nvSpPr>
        <p:spPr/>
        <p:txBody>
          <a:bodyPr/>
          <a:lstStyle/>
          <a:p>
            <a:r>
              <a:rPr lang="en-US" dirty="0"/>
              <a:t>Tabular Data</a:t>
            </a:r>
          </a:p>
        </p:txBody>
      </p:sp>
      <p:sp>
        <p:nvSpPr>
          <p:cNvPr id="3" name="Content Placeholder 2">
            <a:extLst>
              <a:ext uri="{FF2B5EF4-FFF2-40B4-BE49-F238E27FC236}">
                <a16:creationId xmlns:a16="http://schemas.microsoft.com/office/drawing/2014/main" id="{5C732599-77F0-4103-35E7-CA9E534F115F}"/>
              </a:ext>
            </a:extLst>
          </p:cNvPr>
          <p:cNvSpPr>
            <a:spLocks noGrp="1"/>
          </p:cNvSpPr>
          <p:nvPr>
            <p:ph idx="1"/>
          </p:nvPr>
        </p:nvSpPr>
        <p:spPr>
          <a:xfrm>
            <a:off x="584322" y="2228851"/>
            <a:ext cx="4387729" cy="1571624"/>
          </a:xfrm>
          <a:ln>
            <a:solidFill>
              <a:schemeClr val="bg2">
                <a:lumMod val="10000"/>
              </a:schemeClr>
            </a:solidFill>
          </a:ln>
        </p:spPr>
        <p:txBody>
          <a:bodyPr>
            <a:noAutofit/>
          </a:bodyPr>
          <a:lstStyle/>
          <a:p>
            <a:pPr algn="l"/>
            <a:r>
              <a:rPr lang="en-US" b="0" i="0" dirty="0">
                <a:effectLst/>
                <a:latin typeface="Söhne"/>
              </a:rPr>
              <a:t>Create a table. </a:t>
            </a:r>
          </a:p>
          <a:p>
            <a:pPr algn="l"/>
            <a:r>
              <a:rPr lang="en-US" b="0" i="0" dirty="0">
                <a:effectLst/>
                <a:latin typeface="Söhne"/>
              </a:rPr>
              <a:t>For each row, list a city in Minnesota.</a:t>
            </a:r>
          </a:p>
          <a:p>
            <a:pPr algn="l"/>
            <a:r>
              <a:rPr lang="en-US" b="0" i="0" dirty="0">
                <a:effectLst/>
                <a:latin typeface="Söhne"/>
              </a:rPr>
              <a:t>In the first column, list the city name.</a:t>
            </a:r>
          </a:p>
          <a:p>
            <a:pPr algn="l"/>
            <a:r>
              <a:rPr lang="en-US" b="0" i="0" dirty="0">
                <a:effectLst/>
                <a:latin typeface="Söhne"/>
              </a:rPr>
              <a:t>In the second column, list the population.</a:t>
            </a:r>
          </a:p>
          <a:p>
            <a:pPr algn="l"/>
            <a:br>
              <a:rPr lang="en-US" b="0" i="0" dirty="0">
                <a:effectLst/>
                <a:latin typeface="Söhne"/>
              </a:rPr>
            </a:br>
            <a:endParaRPr lang="en-US" b="0" i="0" dirty="0">
              <a:effectLst/>
              <a:latin typeface="Söhne"/>
            </a:endParaRPr>
          </a:p>
          <a:p>
            <a:endParaRPr lang="en-US" dirty="0"/>
          </a:p>
        </p:txBody>
      </p:sp>
      <p:pic>
        <p:nvPicPr>
          <p:cNvPr id="4" name="Picture 3">
            <a:extLst>
              <a:ext uri="{FF2B5EF4-FFF2-40B4-BE49-F238E27FC236}">
                <a16:creationId xmlns:a16="http://schemas.microsoft.com/office/drawing/2014/main" id="{B8416E7E-C354-EABC-2263-894A1615DE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7799" y="1300163"/>
            <a:ext cx="6132511" cy="3795527"/>
          </a:xfrm>
          <a:prstGeom prst="rect">
            <a:avLst/>
          </a:prstGeom>
        </p:spPr>
      </p:pic>
    </p:spTree>
    <p:extLst>
      <p:ext uri="{BB962C8B-B14F-4D97-AF65-F5344CB8AC3E}">
        <p14:creationId xmlns:p14="http://schemas.microsoft.com/office/powerpoint/2010/main" val="1612641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12D9-D3CE-937E-EEF5-7C3575CC4BAA}"/>
              </a:ext>
            </a:extLst>
          </p:cNvPr>
          <p:cNvSpPr>
            <a:spLocks noGrp="1"/>
          </p:cNvSpPr>
          <p:nvPr>
            <p:ph type="title"/>
          </p:nvPr>
        </p:nvSpPr>
        <p:spPr/>
        <p:txBody>
          <a:bodyPr/>
          <a:lstStyle/>
          <a:p>
            <a:r>
              <a:rPr lang="en-US" dirty="0"/>
              <a:t>Markdown</a:t>
            </a:r>
          </a:p>
        </p:txBody>
      </p:sp>
      <p:sp>
        <p:nvSpPr>
          <p:cNvPr id="3" name="Content Placeholder 2">
            <a:extLst>
              <a:ext uri="{FF2B5EF4-FFF2-40B4-BE49-F238E27FC236}">
                <a16:creationId xmlns:a16="http://schemas.microsoft.com/office/drawing/2014/main" id="{B5602FF7-8E16-7556-AEDF-2BC377470A39}"/>
              </a:ext>
            </a:extLst>
          </p:cNvPr>
          <p:cNvSpPr>
            <a:spLocks noGrp="1"/>
          </p:cNvSpPr>
          <p:nvPr>
            <p:ph idx="1"/>
          </p:nvPr>
        </p:nvSpPr>
        <p:spPr>
          <a:xfrm>
            <a:off x="685799" y="1065363"/>
            <a:ext cx="3443289" cy="5012320"/>
          </a:xfrm>
        </p:spPr>
        <p:txBody>
          <a:bodyPr/>
          <a:lstStyle/>
          <a:p>
            <a:r>
              <a:rPr lang="en-US" dirty="0"/>
              <a:t>Return as markdown</a:t>
            </a:r>
          </a:p>
        </p:txBody>
      </p:sp>
      <p:pic>
        <p:nvPicPr>
          <p:cNvPr id="4" name="Picture 3">
            <a:extLst>
              <a:ext uri="{FF2B5EF4-FFF2-40B4-BE49-F238E27FC236}">
                <a16:creationId xmlns:a16="http://schemas.microsoft.com/office/drawing/2014/main" id="{4295EE17-ACFD-21DD-4DC9-334530BF43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3955" y="1065363"/>
            <a:ext cx="6883646" cy="5637580"/>
          </a:xfrm>
          <a:prstGeom prst="rect">
            <a:avLst/>
          </a:prstGeom>
        </p:spPr>
      </p:pic>
    </p:spTree>
    <p:extLst>
      <p:ext uri="{BB962C8B-B14F-4D97-AF65-F5344CB8AC3E}">
        <p14:creationId xmlns:p14="http://schemas.microsoft.com/office/powerpoint/2010/main" val="1049588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FBCE-1A19-3788-A80C-732876CA8F01}"/>
              </a:ext>
            </a:extLst>
          </p:cNvPr>
          <p:cNvSpPr>
            <a:spLocks noGrp="1"/>
          </p:cNvSpPr>
          <p:nvPr>
            <p:ph type="title"/>
          </p:nvPr>
        </p:nvSpPr>
        <p:spPr/>
        <p:txBody>
          <a:bodyPr/>
          <a:lstStyle/>
          <a:p>
            <a:r>
              <a:rPr lang="en-US" dirty="0"/>
              <a:t>Python Zip code Validator</a:t>
            </a:r>
          </a:p>
        </p:txBody>
      </p:sp>
      <p:sp>
        <p:nvSpPr>
          <p:cNvPr id="3" name="Content Placeholder 2">
            <a:extLst>
              <a:ext uri="{FF2B5EF4-FFF2-40B4-BE49-F238E27FC236}">
                <a16:creationId xmlns:a16="http://schemas.microsoft.com/office/drawing/2014/main" id="{A31E5804-22E7-E126-2538-483EB1089F17}"/>
              </a:ext>
            </a:extLst>
          </p:cNvPr>
          <p:cNvSpPr>
            <a:spLocks noGrp="1"/>
          </p:cNvSpPr>
          <p:nvPr>
            <p:ph idx="1"/>
          </p:nvPr>
        </p:nvSpPr>
        <p:spPr>
          <a:xfrm>
            <a:off x="457199" y="1036788"/>
            <a:ext cx="4229101" cy="1549250"/>
          </a:xfrm>
          <a:solidFill>
            <a:schemeClr val="bg1">
              <a:lumMod val="95000"/>
            </a:schemeClr>
          </a:solidFill>
          <a:ln>
            <a:solidFill>
              <a:schemeClr val="bg2">
                <a:lumMod val="10000"/>
              </a:schemeClr>
            </a:solidFill>
          </a:ln>
        </p:spPr>
        <p:txBody>
          <a:bodyPr>
            <a:noAutofit/>
          </a:bodyPr>
          <a:lstStyle/>
          <a:p>
            <a:r>
              <a:rPr lang="en-US" sz="2400" b="0" i="0" dirty="0">
                <a:solidFill>
                  <a:srgbClr val="0F0F0F"/>
                </a:solidFill>
                <a:effectLst/>
                <a:latin typeface="Söhne"/>
              </a:rPr>
              <a:t>Create a Python function that validates a 5 or 9-digit zip code. Provide six sample tests cases and run them.</a:t>
            </a:r>
            <a:endParaRPr lang="en-US" sz="2400" dirty="0"/>
          </a:p>
        </p:txBody>
      </p:sp>
      <p:pic>
        <p:nvPicPr>
          <p:cNvPr id="4" name="Picture 3">
            <a:extLst>
              <a:ext uri="{FF2B5EF4-FFF2-40B4-BE49-F238E27FC236}">
                <a16:creationId xmlns:a16="http://schemas.microsoft.com/office/drawing/2014/main" id="{357431B3-830F-AE38-71E7-2ED9E512FD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1575" y="1036788"/>
            <a:ext cx="6591809" cy="4606775"/>
          </a:xfrm>
          <a:prstGeom prst="rect">
            <a:avLst/>
          </a:prstGeom>
        </p:spPr>
      </p:pic>
      <p:pic>
        <p:nvPicPr>
          <p:cNvPr id="5" name="Picture 4">
            <a:extLst>
              <a:ext uri="{FF2B5EF4-FFF2-40B4-BE49-F238E27FC236}">
                <a16:creationId xmlns:a16="http://schemas.microsoft.com/office/drawing/2014/main" id="{DBEBB3DE-DABE-A60E-07CB-D71114EC352C}"/>
              </a:ext>
            </a:extLst>
          </p:cNvPr>
          <p:cNvPicPr>
            <a:picLocks noChangeAspect="1"/>
          </p:cNvPicPr>
          <p:nvPr/>
        </p:nvPicPr>
        <p:blipFill>
          <a:blip r:embed="rId3"/>
          <a:stretch>
            <a:fillRect/>
          </a:stretch>
        </p:blipFill>
        <p:spPr>
          <a:xfrm>
            <a:off x="787400" y="3128812"/>
            <a:ext cx="3302000" cy="2692400"/>
          </a:xfrm>
          <a:prstGeom prst="rect">
            <a:avLst/>
          </a:prstGeom>
          <a:ln>
            <a:solidFill>
              <a:schemeClr val="bg2">
                <a:lumMod val="10000"/>
              </a:schemeClr>
            </a:solidFill>
          </a:ln>
        </p:spPr>
      </p:pic>
    </p:spTree>
    <p:extLst>
      <p:ext uri="{BB962C8B-B14F-4D97-AF65-F5344CB8AC3E}">
        <p14:creationId xmlns:p14="http://schemas.microsoft.com/office/powerpoint/2010/main" val="387292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66A0-2FB7-B49B-84D6-BAAD4C76BE16}"/>
              </a:ext>
            </a:extLst>
          </p:cNvPr>
          <p:cNvSpPr>
            <a:spLocks noGrp="1"/>
          </p:cNvSpPr>
          <p:nvPr>
            <p:ph type="title"/>
          </p:nvPr>
        </p:nvSpPr>
        <p:spPr/>
        <p:txBody>
          <a:bodyPr/>
          <a:lstStyle/>
          <a:p>
            <a:r>
              <a:rPr lang="en-US" dirty="0"/>
              <a:t>Session Description</a:t>
            </a:r>
          </a:p>
        </p:txBody>
      </p:sp>
      <p:sp>
        <p:nvSpPr>
          <p:cNvPr id="3" name="Content Placeholder 2">
            <a:extLst>
              <a:ext uri="{FF2B5EF4-FFF2-40B4-BE49-F238E27FC236}">
                <a16:creationId xmlns:a16="http://schemas.microsoft.com/office/drawing/2014/main" id="{CC5A06E4-951A-B08C-A409-400EDC3410E9}"/>
              </a:ext>
            </a:extLst>
          </p:cNvPr>
          <p:cNvSpPr>
            <a:spLocks noGrp="1"/>
          </p:cNvSpPr>
          <p:nvPr>
            <p:ph idx="1"/>
          </p:nvPr>
        </p:nvSpPr>
        <p:spPr/>
        <p:txBody>
          <a:bodyPr>
            <a:normAutofit lnSpcReduction="10000"/>
          </a:bodyPr>
          <a:lstStyle/>
          <a:p>
            <a:r>
              <a:rPr lang="en-US" sz="2400" dirty="0"/>
              <a:t>In this session, we will learn the basics of prompt engineering with ChatGPT.  We will begin with the basics, such as using examples and roles and generating architecture diagrams. We will then move into advanced topics, such as decomposition and chain-of-thought prompting.</a:t>
            </a:r>
          </a:p>
          <a:p>
            <a:endParaRPr lang="en-US" sz="2400" dirty="0"/>
          </a:p>
          <a:p>
            <a:r>
              <a:rPr lang="en-US" sz="2400" dirty="0"/>
              <a:t>Throughout the class, we will use examples useful for knowledge workers.  We will generate code that runs interactive simulations so you can get quick visual feedback on the quality of your prompts.  We will also demonstrate the latest ChatGPT plugins, such as using the Advanced Data Analyzer.</a:t>
            </a:r>
          </a:p>
          <a:p>
            <a:endParaRPr lang="en-US" sz="2400" dirty="0"/>
          </a:p>
          <a:p>
            <a:r>
              <a:rPr lang="en-US" sz="2400" dirty="0"/>
              <a:t>Note: We will use ChatGPT Plus in this course ($20/month), but many examples will work with the free versions of Large Language Models.  All participants MUST bring their computers to this workshop.</a:t>
            </a:r>
          </a:p>
        </p:txBody>
      </p:sp>
    </p:spTree>
    <p:extLst>
      <p:ext uri="{BB962C8B-B14F-4D97-AF65-F5344CB8AC3E}">
        <p14:creationId xmlns:p14="http://schemas.microsoft.com/office/powerpoint/2010/main" val="776942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6714-03FD-FC79-899D-7E05F4365A66}"/>
              </a:ext>
            </a:extLst>
          </p:cNvPr>
          <p:cNvSpPr>
            <a:spLocks noGrp="1"/>
          </p:cNvSpPr>
          <p:nvPr>
            <p:ph type="title"/>
          </p:nvPr>
        </p:nvSpPr>
        <p:spPr/>
        <p:txBody>
          <a:bodyPr/>
          <a:lstStyle/>
          <a:p>
            <a:r>
              <a:rPr lang="en-US" dirty="0"/>
              <a:t>Custom Instructions</a:t>
            </a:r>
          </a:p>
        </p:txBody>
      </p:sp>
      <p:sp>
        <p:nvSpPr>
          <p:cNvPr id="3" name="Content Placeholder 2">
            <a:extLst>
              <a:ext uri="{FF2B5EF4-FFF2-40B4-BE49-F238E27FC236}">
                <a16:creationId xmlns:a16="http://schemas.microsoft.com/office/drawing/2014/main" id="{1DA923F8-0FA8-FAD2-59B0-7625F8E7B84C}"/>
              </a:ext>
            </a:extLst>
          </p:cNvPr>
          <p:cNvSpPr>
            <a:spLocks noGrp="1"/>
          </p:cNvSpPr>
          <p:nvPr>
            <p:ph idx="1"/>
          </p:nvPr>
        </p:nvSpPr>
        <p:spPr>
          <a:xfrm>
            <a:off x="5597235" y="1036788"/>
            <a:ext cx="5797595" cy="5012320"/>
          </a:xfrm>
        </p:spPr>
        <p:txBody>
          <a:bodyPr/>
          <a:lstStyle/>
          <a:p>
            <a:r>
              <a:rPr lang="en-US" dirty="0"/>
              <a:t>System Prompt</a:t>
            </a:r>
          </a:p>
          <a:p>
            <a:endParaRPr lang="en-US" dirty="0"/>
          </a:p>
          <a:p>
            <a:endParaRPr lang="en-US" dirty="0"/>
          </a:p>
          <a:p>
            <a:endParaRPr lang="en-US" dirty="0"/>
          </a:p>
          <a:p>
            <a:endParaRPr lang="en-US" dirty="0"/>
          </a:p>
          <a:p>
            <a:endParaRPr lang="en-US" dirty="0"/>
          </a:p>
          <a:p>
            <a:r>
              <a:rPr lang="en-US" dirty="0"/>
              <a:t>Response Instructions</a:t>
            </a:r>
          </a:p>
        </p:txBody>
      </p:sp>
      <p:pic>
        <p:nvPicPr>
          <p:cNvPr id="4" name="Picture 3">
            <a:extLst>
              <a:ext uri="{FF2B5EF4-FFF2-40B4-BE49-F238E27FC236}">
                <a16:creationId xmlns:a16="http://schemas.microsoft.com/office/drawing/2014/main" id="{68498135-EFC0-F129-A052-BF96B4F329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199" y="964242"/>
            <a:ext cx="4631127" cy="5666509"/>
          </a:xfrm>
          <a:prstGeom prst="rect">
            <a:avLst/>
          </a:prstGeom>
        </p:spPr>
      </p:pic>
    </p:spTree>
    <p:extLst>
      <p:ext uri="{BB962C8B-B14F-4D97-AF65-F5344CB8AC3E}">
        <p14:creationId xmlns:p14="http://schemas.microsoft.com/office/powerpoint/2010/main" val="2650157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92D07A-E01A-CAD3-96CF-CF5380A9CC5E}"/>
              </a:ext>
            </a:extLst>
          </p:cNvPr>
          <p:cNvSpPr>
            <a:spLocks noGrp="1"/>
          </p:cNvSpPr>
          <p:nvPr>
            <p:ph idx="1"/>
          </p:nvPr>
        </p:nvSpPr>
        <p:spPr>
          <a:xfrm>
            <a:off x="552664" y="4044992"/>
            <a:ext cx="10934486" cy="1941463"/>
          </a:xfrm>
        </p:spPr>
        <p:txBody>
          <a:bodyPr>
            <a:noAutofit/>
          </a:bodyPr>
          <a:lstStyle/>
          <a:p>
            <a:r>
              <a:rPr lang="en-US" b="1" dirty="0"/>
              <a:t>Two options: </a:t>
            </a:r>
            <a:r>
              <a:rPr lang="en-US" dirty="0"/>
              <a:t>Prompts vs. Fine Tuning</a:t>
            </a:r>
          </a:p>
          <a:p>
            <a:r>
              <a:rPr lang="en-US" dirty="0"/>
              <a:t>Context windows are becoming larger</a:t>
            </a:r>
          </a:p>
          <a:p>
            <a:r>
              <a:rPr lang="en-US" dirty="0"/>
              <a:t>Cost of fine-tuning and hosting 100B+ parameter large language models is </a:t>
            </a:r>
            <a:r>
              <a:rPr lang="en-US" b="1" dirty="0"/>
              <a:t>not economically viable</a:t>
            </a:r>
            <a:r>
              <a:rPr lang="en-US" dirty="0"/>
              <a:t>.</a:t>
            </a:r>
          </a:p>
          <a:p>
            <a:r>
              <a:rPr lang="en-US" dirty="0"/>
              <a:t>Hosting an instance of a fine-tuned model is around $2,000/day</a:t>
            </a:r>
          </a:p>
        </p:txBody>
      </p:sp>
      <p:sp>
        <p:nvSpPr>
          <p:cNvPr id="3" name="Title 2">
            <a:extLst>
              <a:ext uri="{FF2B5EF4-FFF2-40B4-BE49-F238E27FC236}">
                <a16:creationId xmlns:a16="http://schemas.microsoft.com/office/drawing/2014/main" id="{C2EE3A9E-6813-91D2-A661-67B3D745ACAD}"/>
              </a:ext>
            </a:extLst>
          </p:cNvPr>
          <p:cNvSpPr>
            <a:spLocks noGrp="1"/>
          </p:cNvSpPr>
          <p:nvPr>
            <p:ph type="title"/>
          </p:nvPr>
        </p:nvSpPr>
        <p:spPr>
          <a:xfrm>
            <a:off x="391210" y="380538"/>
            <a:ext cx="11385153" cy="358957"/>
          </a:xfrm>
        </p:spPr>
        <p:txBody>
          <a:bodyPr/>
          <a:lstStyle/>
          <a:p>
            <a:r>
              <a:rPr lang="en-US"/>
              <a:t>Why Has Prompt Engineering More Important Than Ever?</a:t>
            </a:r>
          </a:p>
        </p:txBody>
      </p:sp>
      <p:sp>
        <p:nvSpPr>
          <p:cNvPr id="5" name="Oval 4">
            <a:extLst>
              <a:ext uri="{FF2B5EF4-FFF2-40B4-BE49-F238E27FC236}">
                <a16:creationId xmlns:a16="http://schemas.microsoft.com/office/drawing/2014/main" id="{D4B9516D-5879-A9AA-DC26-532C25E87742}"/>
              </a:ext>
            </a:extLst>
          </p:cNvPr>
          <p:cNvSpPr/>
          <p:nvPr/>
        </p:nvSpPr>
        <p:spPr bwMode="gray">
          <a:xfrm>
            <a:off x="2877814" y="1968016"/>
            <a:ext cx="1791093" cy="659876"/>
          </a:xfrm>
          <a:prstGeom prst="ellipse">
            <a:avLst/>
          </a:prstGeom>
          <a:solidFill>
            <a:schemeClr val="bg2"/>
          </a:solidFill>
          <a:ln cap="rnd">
            <a:solidFill>
              <a:schemeClr val="bg2">
                <a:lumMod val="1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a:solidFill>
                  <a:schemeClr val="tx1">
                    <a:lumMod val="50000"/>
                  </a:schemeClr>
                </a:solidFill>
              </a:rPr>
              <a:t>Public</a:t>
            </a:r>
          </a:p>
          <a:p>
            <a:pPr algn="ctr" rtl="0" eaLnBrk="1" fontAlgn="auto" hangingPunct="1">
              <a:lnSpc>
                <a:spcPct val="100000"/>
              </a:lnSpc>
              <a:spcBef>
                <a:spcPts val="600"/>
              </a:spcBef>
              <a:spcAft>
                <a:spcPts val="0"/>
              </a:spcAft>
            </a:pPr>
            <a:r>
              <a:rPr lang="en-US" sz="1400" b="1">
                <a:solidFill>
                  <a:schemeClr val="tx1">
                    <a:lumMod val="50000"/>
                  </a:schemeClr>
                </a:solidFill>
              </a:rPr>
              <a:t>Knowledge</a:t>
            </a:r>
            <a:endParaRPr lang="en-US" sz="1400" b="1" i="0" u="none" baseline="0">
              <a:solidFill>
                <a:schemeClr val="tx1">
                  <a:lumMod val="50000"/>
                </a:schemeClr>
              </a:solidFill>
            </a:endParaRPr>
          </a:p>
        </p:txBody>
      </p:sp>
      <p:sp>
        <p:nvSpPr>
          <p:cNvPr id="6" name="Oval 5">
            <a:extLst>
              <a:ext uri="{FF2B5EF4-FFF2-40B4-BE49-F238E27FC236}">
                <a16:creationId xmlns:a16="http://schemas.microsoft.com/office/drawing/2014/main" id="{E5060508-BAA8-C531-A873-D1840061498B}"/>
              </a:ext>
            </a:extLst>
          </p:cNvPr>
          <p:cNvSpPr/>
          <p:nvPr/>
        </p:nvSpPr>
        <p:spPr bwMode="gray">
          <a:xfrm>
            <a:off x="2916434" y="2874355"/>
            <a:ext cx="1791093" cy="659876"/>
          </a:xfrm>
          <a:prstGeom prst="ellipse">
            <a:avLst/>
          </a:prstGeom>
          <a:solidFill>
            <a:schemeClr val="bg2"/>
          </a:solidFill>
          <a:ln cap="rnd">
            <a:solidFill>
              <a:schemeClr val="bg2">
                <a:lumMod val="1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1" i="0" u="none" baseline="0">
                <a:solidFill>
                  <a:schemeClr val="tx1">
                    <a:lumMod val="50000"/>
                  </a:schemeClr>
                </a:solidFill>
              </a:rPr>
              <a:t>Private</a:t>
            </a:r>
          </a:p>
          <a:p>
            <a:pPr algn="ctr" rtl="0" eaLnBrk="1" fontAlgn="auto" hangingPunct="1">
              <a:lnSpc>
                <a:spcPct val="100000"/>
              </a:lnSpc>
              <a:spcBef>
                <a:spcPts val="600"/>
              </a:spcBef>
              <a:spcAft>
                <a:spcPts val="0"/>
              </a:spcAft>
            </a:pPr>
            <a:r>
              <a:rPr lang="en-US" sz="1400" b="1">
                <a:solidFill>
                  <a:schemeClr val="tx1">
                    <a:lumMod val="50000"/>
                  </a:schemeClr>
                </a:solidFill>
              </a:rPr>
              <a:t>Knowledge</a:t>
            </a:r>
            <a:endParaRPr lang="en-US" sz="1400" b="1" i="0" u="none" baseline="0">
              <a:solidFill>
                <a:schemeClr val="tx1">
                  <a:lumMod val="50000"/>
                </a:schemeClr>
              </a:solidFill>
            </a:endParaRPr>
          </a:p>
        </p:txBody>
      </p:sp>
      <p:sp>
        <p:nvSpPr>
          <p:cNvPr id="7" name="Rectangle 6">
            <a:extLst>
              <a:ext uri="{FF2B5EF4-FFF2-40B4-BE49-F238E27FC236}">
                <a16:creationId xmlns:a16="http://schemas.microsoft.com/office/drawing/2014/main" id="{F30011E1-BB6D-B5FF-A7C3-198A42179CC8}"/>
              </a:ext>
            </a:extLst>
          </p:cNvPr>
          <p:cNvSpPr/>
          <p:nvPr/>
        </p:nvSpPr>
        <p:spPr bwMode="gray">
          <a:xfrm>
            <a:off x="5507108" y="2284330"/>
            <a:ext cx="1524000" cy="975342"/>
          </a:xfrm>
          <a:prstGeom prst="rect">
            <a:avLst/>
          </a:prstGeom>
          <a:solidFill>
            <a:srgbClr val="F5B700"/>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a:solidFill>
                  <a:schemeClr val="accent6"/>
                </a:solidFill>
              </a:rPr>
              <a:t>Large</a:t>
            </a:r>
            <a:br>
              <a:rPr lang="en-US" sz="2000">
                <a:solidFill>
                  <a:schemeClr val="accent6"/>
                </a:solidFill>
              </a:rPr>
            </a:br>
            <a:r>
              <a:rPr lang="en-US" sz="2000">
                <a:solidFill>
                  <a:schemeClr val="accent6"/>
                </a:solidFill>
              </a:rPr>
              <a:t>Language</a:t>
            </a:r>
          </a:p>
          <a:p>
            <a:pPr algn="ctr" rtl="0" eaLnBrk="1" fontAlgn="auto" hangingPunct="1">
              <a:lnSpc>
                <a:spcPct val="100000"/>
              </a:lnSpc>
              <a:spcBef>
                <a:spcPts val="600"/>
              </a:spcBef>
              <a:spcAft>
                <a:spcPts val="0"/>
              </a:spcAft>
            </a:pPr>
            <a:r>
              <a:rPr lang="en-US" sz="2000" b="0" i="0" u="none" baseline="0">
                <a:solidFill>
                  <a:schemeClr val="accent6"/>
                </a:solidFill>
              </a:rPr>
              <a:t>Model</a:t>
            </a:r>
          </a:p>
        </p:txBody>
      </p:sp>
      <p:pic>
        <p:nvPicPr>
          <p:cNvPr id="8" name="Picture 2" descr="Robot icon PNG and SVG Free Download">
            <a:extLst>
              <a:ext uri="{FF2B5EF4-FFF2-40B4-BE49-F238E27FC236}">
                <a16:creationId xmlns:a16="http://schemas.microsoft.com/office/drawing/2014/main" id="{A11AB7FF-D922-427D-AD46-5B338BE8449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63180" y="1487676"/>
            <a:ext cx="811856" cy="69768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6EE13E1-5BEB-A327-030D-05CF2C3AC319}"/>
              </a:ext>
            </a:extLst>
          </p:cNvPr>
          <p:cNvCxnSpPr>
            <a:stCxn id="5" idx="6"/>
          </p:cNvCxnSpPr>
          <p:nvPr/>
        </p:nvCxnSpPr>
        <p:spPr bwMode="gray">
          <a:xfrm>
            <a:off x="4668907" y="2297954"/>
            <a:ext cx="838201" cy="329938"/>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E68536-E05E-22DF-072A-AAD3E238F827}"/>
              </a:ext>
            </a:extLst>
          </p:cNvPr>
          <p:cNvCxnSpPr>
            <a:cxnSpLocks/>
            <a:stCxn id="6" idx="6"/>
          </p:cNvCxnSpPr>
          <p:nvPr/>
        </p:nvCxnSpPr>
        <p:spPr bwMode="gray">
          <a:xfrm flipV="1">
            <a:off x="4707527" y="3001956"/>
            <a:ext cx="828775" cy="202337"/>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5DB4779-1F42-E69C-1ADF-DA61B9DD543C}"/>
              </a:ext>
            </a:extLst>
          </p:cNvPr>
          <p:cNvCxnSpPr>
            <a:cxnSpLocks/>
            <a:stCxn id="7" idx="3"/>
          </p:cNvCxnSpPr>
          <p:nvPr/>
        </p:nvCxnSpPr>
        <p:spPr bwMode="gray">
          <a:xfrm>
            <a:off x="7031108" y="2772001"/>
            <a:ext cx="933383" cy="0"/>
          </a:xfrm>
          <a:prstGeom prst="straightConnector1">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7" name="Snip Single Corner Rectangle 16">
            <a:extLst>
              <a:ext uri="{FF2B5EF4-FFF2-40B4-BE49-F238E27FC236}">
                <a16:creationId xmlns:a16="http://schemas.microsoft.com/office/drawing/2014/main" id="{61A1F080-4FE6-56B8-7BDF-1623A6A0C3E3}"/>
              </a:ext>
            </a:extLst>
          </p:cNvPr>
          <p:cNvSpPr/>
          <p:nvPr/>
        </p:nvSpPr>
        <p:spPr bwMode="gray">
          <a:xfrm>
            <a:off x="7964491" y="2263452"/>
            <a:ext cx="1684900" cy="975343"/>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Response</a:t>
            </a:r>
          </a:p>
        </p:txBody>
      </p:sp>
      <p:sp>
        <p:nvSpPr>
          <p:cNvPr id="18" name="TextBox 17">
            <a:extLst>
              <a:ext uri="{FF2B5EF4-FFF2-40B4-BE49-F238E27FC236}">
                <a16:creationId xmlns:a16="http://schemas.microsoft.com/office/drawing/2014/main" id="{55455CC7-5435-F199-DEBF-705DAD9456E0}"/>
              </a:ext>
            </a:extLst>
          </p:cNvPr>
          <p:cNvSpPr txBox="1"/>
          <p:nvPr/>
        </p:nvSpPr>
        <p:spPr bwMode="gray">
          <a:xfrm>
            <a:off x="1438338" y="2609808"/>
            <a:ext cx="886461" cy="307777"/>
          </a:xfrm>
          <a:prstGeom prst="rect">
            <a:avLst/>
          </a:prstGeom>
          <a:noFill/>
        </p:spPr>
        <p:txBody>
          <a:bodyPr vert="horz" wrap="none" lIns="0" tIns="0" rIns="0" bIns="0" rtlCol="0">
            <a:spAutoFit/>
          </a:bodyPr>
          <a:lstStyle/>
          <a:p>
            <a:pPr algn="l">
              <a:spcBef>
                <a:spcPts val="600"/>
              </a:spcBef>
            </a:pPr>
            <a:r>
              <a:rPr lang="en-US" sz="2000" dirty="0"/>
              <a:t>Firewall</a:t>
            </a:r>
          </a:p>
        </p:txBody>
      </p:sp>
      <p:cxnSp>
        <p:nvCxnSpPr>
          <p:cNvPr id="20" name="Straight Connector 19">
            <a:extLst>
              <a:ext uri="{FF2B5EF4-FFF2-40B4-BE49-F238E27FC236}">
                <a16:creationId xmlns:a16="http://schemas.microsoft.com/office/drawing/2014/main" id="{02C0BB36-827F-1800-505B-D34C7ADB5BF7}"/>
              </a:ext>
            </a:extLst>
          </p:cNvPr>
          <p:cNvCxnSpPr/>
          <p:nvPr/>
        </p:nvCxnSpPr>
        <p:spPr bwMode="gray">
          <a:xfrm>
            <a:off x="2618322" y="2751123"/>
            <a:ext cx="2284215" cy="0"/>
          </a:xfrm>
          <a:prstGeom prst="line">
            <a:avLst/>
          </a:prstGeom>
          <a:ln w="1905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0CF597-1C83-C8AA-96A9-588C50B21774}"/>
              </a:ext>
            </a:extLst>
          </p:cNvPr>
          <p:cNvSpPr txBox="1"/>
          <p:nvPr/>
        </p:nvSpPr>
        <p:spPr bwMode="gray">
          <a:xfrm>
            <a:off x="1826676" y="2107181"/>
            <a:ext cx="996246" cy="215444"/>
          </a:xfrm>
          <a:prstGeom prst="rect">
            <a:avLst/>
          </a:prstGeom>
          <a:noFill/>
        </p:spPr>
        <p:txBody>
          <a:bodyPr vert="horz" wrap="square" lIns="0" tIns="0" rIns="0" bIns="0" rtlCol="0">
            <a:spAutoFit/>
          </a:bodyPr>
          <a:lstStyle/>
          <a:p>
            <a:pPr algn="l">
              <a:spcBef>
                <a:spcPts val="600"/>
              </a:spcBef>
            </a:pPr>
            <a:r>
              <a:rPr lang="en-US" sz="1400" dirty="0"/>
              <a:t>Internet</a:t>
            </a:r>
          </a:p>
        </p:txBody>
      </p:sp>
      <p:sp>
        <p:nvSpPr>
          <p:cNvPr id="22" name="TextBox 21">
            <a:extLst>
              <a:ext uri="{FF2B5EF4-FFF2-40B4-BE49-F238E27FC236}">
                <a16:creationId xmlns:a16="http://schemas.microsoft.com/office/drawing/2014/main" id="{31F96282-5986-1876-7E97-04E0423D86C3}"/>
              </a:ext>
            </a:extLst>
          </p:cNvPr>
          <p:cNvSpPr txBox="1"/>
          <p:nvPr/>
        </p:nvSpPr>
        <p:spPr bwMode="gray">
          <a:xfrm>
            <a:off x="1826676" y="3121201"/>
            <a:ext cx="996246" cy="215444"/>
          </a:xfrm>
          <a:prstGeom prst="rect">
            <a:avLst/>
          </a:prstGeom>
          <a:noFill/>
        </p:spPr>
        <p:txBody>
          <a:bodyPr vert="horz" wrap="square" lIns="0" tIns="0" rIns="0" bIns="0" rtlCol="0">
            <a:spAutoFit/>
          </a:bodyPr>
          <a:lstStyle/>
          <a:p>
            <a:pPr algn="l">
              <a:spcBef>
                <a:spcPts val="600"/>
              </a:spcBef>
            </a:pPr>
            <a:r>
              <a:rPr lang="en-US" sz="1400" dirty="0"/>
              <a:t>Intranet</a:t>
            </a:r>
          </a:p>
        </p:txBody>
      </p:sp>
    </p:spTree>
    <p:extLst>
      <p:ext uri="{BB962C8B-B14F-4D97-AF65-F5344CB8AC3E}">
        <p14:creationId xmlns:p14="http://schemas.microsoft.com/office/powerpoint/2010/main" val="1681014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7673F2-C40F-6733-F0FF-D8DA5D6A8ECA}"/>
              </a:ext>
            </a:extLst>
          </p:cNvPr>
          <p:cNvSpPr>
            <a:spLocks noGrp="1"/>
          </p:cNvSpPr>
          <p:nvPr>
            <p:ph idx="1"/>
          </p:nvPr>
        </p:nvSpPr>
        <p:spPr>
          <a:xfrm>
            <a:off x="816209" y="5246557"/>
            <a:ext cx="10559582" cy="792165"/>
          </a:xfrm>
          <a:solidFill>
            <a:schemeClr val="bg1"/>
          </a:solidFill>
        </p:spPr>
        <p:txBody>
          <a:bodyPr>
            <a:normAutofit/>
          </a:bodyPr>
          <a:lstStyle/>
          <a:p>
            <a:r>
              <a:rPr lang="en-US" b="1" dirty="0"/>
              <a:t>The promise: </a:t>
            </a:r>
            <a:r>
              <a:rPr lang="en-US" dirty="0"/>
              <a:t>making a few quick millions (on the side) without needing any programming or math!</a:t>
            </a:r>
          </a:p>
          <a:p>
            <a:r>
              <a:rPr lang="en-US" b="1" dirty="0"/>
              <a:t>Question: </a:t>
            </a:r>
            <a:r>
              <a:rPr lang="en-US" dirty="0"/>
              <a:t>What percentage of these books have been written by ChatGPT?</a:t>
            </a:r>
          </a:p>
        </p:txBody>
      </p:sp>
      <p:sp>
        <p:nvSpPr>
          <p:cNvPr id="3" name="Title 2">
            <a:extLst>
              <a:ext uri="{FF2B5EF4-FFF2-40B4-BE49-F238E27FC236}">
                <a16:creationId xmlns:a16="http://schemas.microsoft.com/office/drawing/2014/main" id="{A20709C6-39F3-143F-55A4-4447CDC5F2C4}"/>
              </a:ext>
            </a:extLst>
          </p:cNvPr>
          <p:cNvSpPr>
            <a:spLocks noGrp="1"/>
          </p:cNvSpPr>
          <p:nvPr>
            <p:ph type="title"/>
          </p:nvPr>
        </p:nvSpPr>
        <p:spPr>
          <a:xfrm>
            <a:off x="420378" y="412041"/>
            <a:ext cx="9601200" cy="304699"/>
          </a:xfrm>
        </p:spPr>
        <p:txBody>
          <a:bodyPr/>
          <a:lstStyle/>
          <a:p>
            <a:r>
              <a:rPr lang="en-US"/>
              <a:t>Many Books Available on Prompt Engineering</a:t>
            </a:r>
          </a:p>
        </p:txBody>
      </p:sp>
      <p:pic>
        <p:nvPicPr>
          <p:cNvPr id="4" name="Picture 3">
            <a:extLst>
              <a:ext uri="{FF2B5EF4-FFF2-40B4-BE49-F238E27FC236}">
                <a16:creationId xmlns:a16="http://schemas.microsoft.com/office/drawing/2014/main" id="{A0B838ED-1EE6-9BD7-F142-F8CB3C3B26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7655" y="1153185"/>
            <a:ext cx="1271128" cy="1884586"/>
          </a:xfrm>
          <a:prstGeom prst="rect">
            <a:avLst/>
          </a:prstGeom>
        </p:spPr>
      </p:pic>
      <p:pic>
        <p:nvPicPr>
          <p:cNvPr id="5" name="Picture 4">
            <a:extLst>
              <a:ext uri="{FF2B5EF4-FFF2-40B4-BE49-F238E27FC236}">
                <a16:creationId xmlns:a16="http://schemas.microsoft.com/office/drawing/2014/main" id="{82E7CDEC-ABE3-4EEB-C5EC-40EF942B1A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4056" y="1153185"/>
            <a:ext cx="1322516" cy="1884586"/>
          </a:xfrm>
          <a:prstGeom prst="rect">
            <a:avLst/>
          </a:prstGeom>
        </p:spPr>
      </p:pic>
      <p:pic>
        <p:nvPicPr>
          <p:cNvPr id="6" name="Picture 5">
            <a:extLst>
              <a:ext uri="{FF2B5EF4-FFF2-40B4-BE49-F238E27FC236}">
                <a16:creationId xmlns:a16="http://schemas.microsoft.com/office/drawing/2014/main" id="{57693BCF-1BDE-B4D2-028E-2C0AA7420B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1845" y="1153185"/>
            <a:ext cx="1271392" cy="1884586"/>
          </a:xfrm>
          <a:prstGeom prst="rect">
            <a:avLst/>
          </a:prstGeom>
        </p:spPr>
      </p:pic>
      <p:pic>
        <p:nvPicPr>
          <p:cNvPr id="7" name="Picture 6">
            <a:extLst>
              <a:ext uri="{FF2B5EF4-FFF2-40B4-BE49-F238E27FC236}">
                <a16:creationId xmlns:a16="http://schemas.microsoft.com/office/drawing/2014/main" id="{F2CB914E-723A-D102-06A2-12288534F9E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38510" y="1153185"/>
            <a:ext cx="1447093" cy="1884586"/>
          </a:xfrm>
          <a:prstGeom prst="rect">
            <a:avLst/>
          </a:prstGeom>
        </p:spPr>
      </p:pic>
      <p:pic>
        <p:nvPicPr>
          <p:cNvPr id="8" name="Picture 7">
            <a:extLst>
              <a:ext uri="{FF2B5EF4-FFF2-40B4-BE49-F238E27FC236}">
                <a16:creationId xmlns:a16="http://schemas.microsoft.com/office/drawing/2014/main" id="{6BF1CA07-4A86-0D7D-DC96-33A3A5F6E8C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80877" y="1163926"/>
            <a:ext cx="1263884" cy="1873846"/>
          </a:xfrm>
          <a:prstGeom prst="rect">
            <a:avLst/>
          </a:prstGeom>
        </p:spPr>
      </p:pic>
      <p:pic>
        <p:nvPicPr>
          <p:cNvPr id="9" name="Picture 8">
            <a:extLst>
              <a:ext uri="{FF2B5EF4-FFF2-40B4-BE49-F238E27FC236}">
                <a16:creationId xmlns:a16="http://schemas.microsoft.com/office/drawing/2014/main" id="{F15CEB9A-27B2-7420-E594-3696693D42E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40035" y="1163926"/>
            <a:ext cx="1223735" cy="1873845"/>
          </a:xfrm>
          <a:prstGeom prst="rect">
            <a:avLst/>
          </a:prstGeom>
        </p:spPr>
      </p:pic>
      <p:pic>
        <p:nvPicPr>
          <p:cNvPr id="10" name="Picture 9">
            <a:extLst>
              <a:ext uri="{FF2B5EF4-FFF2-40B4-BE49-F238E27FC236}">
                <a16:creationId xmlns:a16="http://schemas.microsoft.com/office/drawing/2014/main" id="{29612939-3DBB-DF09-BA3D-70A74138F08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59044" y="1163925"/>
            <a:ext cx="1223734" cy="1885211"/>
          </a:xfrm>
          <a:prstGeom prst="rect">
            <a:avLst/>
          </a:prstGeom>
        </p:spPr>
      </p:pic>
      <p:pic>
        <p:nvPicPr>
          <p:cNvPr id="11" name="Picture 10">
            <a:extLst>
              <a:ext uri="{FF2B5EF4-FFF2-40B4-BE49-F238E27FC236}">
                <a16:creationId xmlns:a16="http://schemas.microsoft.com/office/drawing/2014/main" id="{BDF7A37D-5977-1525-1E52-01C20BB92BA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7656" y="3129933"/>
            <a:ext cx="1271128" cy="1901166"/>
          </a:xfrm>
          <a:prstGeom prst="rect">
            <a:avLst/>
          </a:prstGeom>
        </p:spPr>
      </p:pic>
      <p:pic>
        <p:nvPicPr>
          <p:cNvPr id="12" name="Picture 11">
            <a:extLst>
              <a:ext uri="{FF2B5EF4-FFF2-40B4-BE49-F238E27FC236}">
                <a16:creationId xmlns:a16="http://schemas.microsoft.com/office/drawing/2014/main" id="{B46D42A2-2446-40DE-FD50-A7A80FCA71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54056" y="3129933"/>
            <a:ext cx="1322516" cy="1949864"/>
          </a:xfrm>
          <a:prstGeom prst="rect">
            <a:avLst/>
          </a:prstGeom>
        </p:spPr>
      </p:pic>
      <p:pic>
        <p:nvPicPr>
          <p:cNvPr id="13" name="Picture 12">
            <a:extLst>
              <a:ext uri="{FF2B5EF4-FFF2-40B4-BE49-F238E27FC236}">
                <a16:creationId xmlns:a16="http://schemas.microsoft.com/office/drawing/2014/main" id="{17FE9E1C-BBD7-3F7D-5AB1-B8DC1234578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71845" y="3129933"/>
            <a:ext cx="1271128" cy="1928992"/>
          </a:xfrm>
          <a:prstGeom prst="rect">
            <a:avLst/>
          </a:prstGeom>
        </p:spPr>
      </p:pic>
      <p:pic>
        <p:nvPicPr>
          <p:cNvPr id="14" name="Picture 13">
            <a:extLst>
              <a:ext uri="{FF2B5EF4-FFF2-40B4-BE49-F238E27FC236}">
                <a16:creationId xmlns:a16="http://schemas.microsoft.com/office/drawing/2014/main" id="{42DB2B02-D100-0CBD-BC0A-8C4531F2A8A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38246" y="3135175"/>
            <a:ext cx="1465461" cy="1798008"/>
          </a:xfrm>
          <a:prstGeom prst="rect">
            <a:avLst/>
          </a:prstGeom>
        </p:spPr>
      </p:pic>
      <p:pic>
        <p:nvPicPr>
          <p:cNvPr id="15" name="Picture 14">
            <a:extLst>
              <a:ext uri="{FF2B5EF4-FFF2-40B4-BE49-F238E27FC236}">
                <a16:creationId xmlns:a16="http://schemas.microsoft.com/office/drawing/2014/main" id="{F4135AAB-272A-A700-1107-6F3878DD233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80877" y="3129933"/>
            <a:ext cx="1296259" cy="1607764"/>
          </a:xfrm>
          <a:prstGeom prst="rect">
            <a:avLst/>
          </a:prstGeom>
        </p:spPr>
      </p:pic>
      <p:pic>
        <p:nvPicPr>
          <p:cNvPr id="16" name="Picture 15">
            <a:extLst>
              <a:ext uri="{FF2B5EF4-FFF2-40B4-BE49-F238E27FC236}">
                <a16:creationId xmlns:a16="http://schemas.microsoft.com/office/drawing/2014/main" id="{A8964F1E-DCB8-0CCE-2C57-9B9BBB0A567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54306" y="3129933"/>
            <a:ext cx="1267959" cy="1798008"/>
          </a:xfrm>
          <a:prstGeom prst="rect">
            <a:avLst/>
          </a:prstGeom>
        </p:spPr>
      </p:pic>
      <p:pic>
        <p:nvPicPr>
          <p:cNvPr id="17" name="Picture 16">
            <a:extLst>
              <a:ext uri="{FF2B5EF4-FFF2-40B4-BE49-F238E27FC236}">
                <a16:creationId xmlns:a16="http://schemas.microsoft.com/office/drawing/2014/main" id="{95F5F87F-4FAE-B367-1951-FE068633C83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68664" y="3140730"/>
            <a:ext cx="1245878" cy="1885211"/>
          </a:xfrm>
          <a:prstGeom prst="rect">
            <a:avLst/>
          </a:prstGeom>
        </p:spPr>
      </p:pic>
    </p:spTree>
    <p:extLst>
      <p:ext uri="{BB962C8B-B14F-4D97-AF65-F5344CB8AC3E}">
        <p14:creationId xmlns:p14="http://schemas.microsoft.com/office/powerpoint/2010/main" val="3521863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26F88A6-E46C-0D02-4F8A-67F607BB5726}"/>
              </a:ext>
            </a:extLst>
          </p:cNvPr>
          <p:cNvSpPr>
            <a:spLocks noGrp="1"/>
          </p:cNvSpPr>
          <p:nvPr>
            <p:ph type="title"/>
          </p:nvPr>
        </p:nvSpPr>
        <p:spPr>
          <a:xfrm>
            <a:off x="444925" y="414491"/>
            <a:ext cx="9601200" cy="304699"/>
          </a:xfrm>
        </p:spPr>
        <p:txBody>
          <a:bodyPr/>
          <a:lstStyle/>
          <a:p>
            <a:r>
              <a:rPr lang="en-US"/>
              <a:t>Many Employees Learn Prompt Engineering “on the side”</a:t>
            </a:r>
          </a:p>
        </p:txBody>
      </p:sp>
      <p:pic>
        <p:nvPicPr>
          <p:cNvPr id="20" name="Picture 19">
            <a:extLst>
              <a:ext uri="{FF2B5EF4-FFF2-40B4-BE49-F238E27FC236}">
                <a16:creationId xmlns:a16="http://schemas.microsoft.com/office/drawing/2014/main" id="{7E773272-60F5-F166-9B3E-90483E640E49}"/>
              </a:ext>
            </a:extLst>
          </p:cNvPr>
          <p:cNvPicPr>
            <a:picLocks noChangeAspect="1"/>
          </p:cNvPicPr>
          <p:nvPr/>
        </p:nvPicPr>
        <p:blipFill>
          <a:blip r:embed="rId2"/>
          <a:stretch>
            <a:fillRect/>
          </a:stretch>
        </p:blipFill>
        <p:spPr>
          <a:xfrm>
            <a:off x="1880876" y="908502"/>
            <a:ext cx="8351958" cy="5416884"/>
          </a:xfrm>
          <a:prstGeom prst="rect">
            <a:avLst/>
          </a:prstGeom>
          <a:solidFill>
            <a:schemeClr val="tx1">
              <a:lumMod val="50000"/>
            </a:schemeClr>
          </a:solidFill>
          <a:ln>
            <a:solidFill>
              <a:schemeClr val="bg2">
                <a:lumMod val="10000"/>
              </a:schemeClr>
            </a:solidFill>
          </a:ln>
        </p:spPr>
      </p:pic>
    </p:spTree>
    <p:extLst>
      <p:ext uri="{BB962C8B-B14F-4D97-AF65-F5344CB8AC3E}">
        <p14:creationId xmlns:p14="http://schemas.microsoft.com/office/powerpoint/2010/main" val="4133502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8B5F57-BC2E-2B5F-364E-F007341C7C03}"/>
              </a:ext>
            </a:extLst>
          </p:cNvPr>
          <p:cNvSpPr>
            <a:spLocks noGrp="1"/>
          </p:cNvSpPr>
          <p:nvPr>
            <p:ph idx="1"/>
          </p:nvPr>
        </p:nvSpPr>
        <p:spPr>
          <a:xfrm>
            <a:off x="572777" y="1195273"/>
            <a:ext cx="11271463" cy="560024"/>
          </a:xfrm>
        </p:spPr>
        <p:txBody>
          <a:bodyPr>
            <a:normAutofit/>
          </a:bodyPr>
          <a:lstStyle/>
          <a:p>
            <a:r>
              <a:rPr lang="en-US" sz="2800"/>
              <a:t>As a [ROLE] perform [TASK] return [FORMAT] at grade level [GRADE].</a:t>
            </a:r>
          </a:p>
        </p:txBody>
      </p:sp>
      <p:sp>
        <p:nvSpPr>
          <p:cNvPr id="3" name="Title 2">
            <a:extLst>
              <a:ext uri="{FF2B5EF4-FFF2-40B4-BE49-F238E27FC236}">
                <a16:creationId xmlns:a16="http://schemas.microsoft.com/office/drawing/2014/main" id="{BB0E4951-43B7-9920-5B29-C430B8909BC2}"/>
              </a:ext>
            </a:extLst>
          </p:cNvPr>
          <p:cNvSpPr>
            <a:spLocks noGrp="1"/>
          </p:cNvSpPr>
          <p:nvPr>
            <p:ph type="title"/>
          </p:nvPr>
        </p:nvSpPr>
        <p:spPr/>
        <p:txBody>
          <a:bodyPr/>
          <a:lstStyle/>
          <a:p>
            <a:r>
              <a:rPr lang="en-US"/>
              <a:t>Basic Prompt Structure</a:t>
            </a:r>
          </a:p>
        </p:txBody>
      </p:sp>
      <p:pic>
        <p:nvPicPr>
          <p:cNvPr id="4" name="Picture 3">
            <a:extLst>
              <a:ext uri="{FF2B5EF4-FFF2-40B4-BE49-F238E27FC236}">
                <a16:creationId xmlns:a16="http://schemas.microsoft.com/office/drawing/2014/main" id="{61051DA9-0ECC-0290-2A57-960A87D2274F}"/>
              </a:ext>
            </a:extLst>
          </p:cNvPr>
          <p:cNvPicPr>
            <a:picLocks noChangeAspect="1"/>
          </p:cNvPicPr>
          <p:nvPr/>
        </p:nvPicPr>
        <p:blipFill>
          <a:blip r:embed="rId2"/>
          <a:stretch>
            <a:fillRect/>
          </a:stretch>
        </p:blipFill>
        <p:spPr>
          <a:xfrm>
            <a:off x="890362" y="2066793"/>
            <a:ext cx="10133997" cy="3595934"/>
          </a:xfrm>
          <a:prstGeom prst="rect">
            <a:avLst/>
          </a:prstGeom>
        </p:spPr>
      </p:pic>
      <p:sp>
        <p:nvSpPr>
          <p:cNvPr id="5" name="TextBox 4">
            <a:extLst>
              <a:ext uri="{FF2B5EF4-FFF2-40B4-BE49-F238E27FC236}">
                <a16:creationId xmlns:a16="http://schemas.microsoft.com/office/drawing/2014/main" id="{22550557-055C-E0C8-AD72-3B48CC7A9DDD}"/>
              </a:ext>
            </a:extLst>
          </p:cNvPr>
          <p:cNvSpPr txBox="1"/>
          <p:nvPr/>
        </p:nvSpPr>
        <p:spPr bwMode="gray">
          <a:xfrm>
            <a:off x="8422481" y="5866501"/>
            <a:ext cx="1889941" cy="507831"/>
          </a:xfrm>
          <a:prstGeom prst="rect">
            <a:avLst/>
          </a:prstGeom>
          <a:noFill/>
        </p:spPr>
        <p:txBody>
          <a:bodyPr vert="horz" wrap="none" lIns="0" tIns="0" rIns="0" bIns="0" rtlCol="0">
            <a:spAutoFit/>
          </a:bodyPr>
          <a:lstStyle/>
          <a:p>
            <a:pPr algn="l">
              <a:spcBef>
                <a:spcPts val="600"/>
              </a:spcBef>
            </a:pPr>
            <a:r>
              <a:rPr lang="en-US" sz="1400"/>
              <a:t>Diagram, Flowchart etc.</a:t>
            </a:r>
          </a:p>
          <a:p>
            <a:pPr algn="l">
              <a:spcBef>
                <a:spcPts val="600"/>
              </a:spcBef>
            </a:pPr>
            <a:r>
              <a:rPr lang="en-US" sz="1400"/>
              <a:t>(500+ plugins)</a:t>
            </a:r>
          </a:p>
        </p:txBody>
      </p:sp>
    </p:spTree>
    <p:extLst>
      <p:ext uri="{BB962C8B-B14F-4D97-AF65-F5344CB8AC3E}">
        <p14:creationId xmlns:p14="http://schemas.microsoft.com/office/powerpoint/2010/main" val="2174899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233ADD-E0F5-F2E8-7B7A-24A02C49831C}"/>
              </a:ext>
            </a:extLst>
          </p:cNvPr>
          <p:cNvSpPr>
            <a:spLocks noGrp="1"/>
          </p:cNvSpPr>
          <p:nvPr>
            <p:ph idx="1"/>
          </p:nvPr>
        </p:nvSpPr>
        <p:spPr>
          <a:xfrm>
            <a:off x="1157875" y="1079716"/>
            <a:ext cx="9144000" cy="903692"/>
          </a:xfrm>
          <a:solidFill>
            <a:schemeClr val="bg1">
              <a:lumMod val="95000"/>
            </a:schemeClr>
          </a:solidFill>
        </p:spPr>
        <p:txBody>
          <a:bodyPr lIns="182880" tIns="182880" rIns="182880" bIns="182880">
            <a:normAutofit fontScale="77500" lnSpcReduction="20000"/>
          </a:bodyPr>
          <a:lstStyle/>
          <a:p>
            <a:r>
              <a:rPr lang="en-US" dirty="0"/>
              <a:t>As a </a:t>
            </a:r>
            <a:r>
              <a:rPr lang="en-US" b="1" dirty="0"/>
              <a:t>senior robot designer </a:t>
            </a:r>
            <a:r>
              <a:rPr lang="en-US" dirty="0"/>
              <a:t>with a focus on designing low-cost robots for education, </a:t>
            </a:r>
            <a:r>
              <a:rPr lang="en-US" b="1" dirty="0"/>
              <a:t>create a list of parts </a:t>
            </a:r>
            <a:r>
              <a:rPr lang="en-US" dirty="0"/>
              <a:t>for an inexpensive robot that teaches the principals of computational thinking using micropython. </a:t>
            </a:r>
            <a:r>
              <a:rPr lang="en-US" b="1" dirty="0"/>
              <a:t>Return a parts list with approximate costs and the total parts costs.</a:t>
            </a:r>
          </a:p>
        </p:txBody>
      </p:sp>
      <p:sp>
        <p:nvSpPr>
          <p:cNvPr id="3" name="Title 2">
            <a:extLst>
              <a:ext uri="{FF2B5EF4-FFF2-40B4-BE49-F238E27FC236}">
                <a16:creationId xmlns:a16="http://schemas.microsoft.com/office/drawing/2014/main" id="{B00E1D69-F583-967E-8CD5-6550A27CE76F}"/>
              </a:ext>
            </a:extLst>
          </p:cNvPr>
          <p:cNvSpPr>
            <a:spLocks noGrp="1"/>
          </p:cNvSpPr>
          <p:nvPr>
            <p:ph type="title"/>
          </p:nvPr>
        </p:nvSpPr>
        <p:spPr>
          <a:xfrm>
            <a:off x="466626" y="403289"/>
            <a:ext cx="9601200" cy="443198"/>
          </a:xfrm>
        </p:spPr>
        <p:txBody>
          <a:bodyPr/>
          <a:lstStyle/>
          <a:p>
            <a:r>
              <a:rPr lang="en-US" dirty="0"/>
              <a:t>Robot Designer Example</a:t>
            </a:r>
          </a:p>
        </p:txBody>
      </p:sp>
      <p:pic>
        <p:nvPicPr>
          <p:cNvPr id="4" name="Picture 3">
            <a:extLst>
              <a:ext uri="{FF2B5EF4-FFF2-40B4-BE49-F238E27FC236}">
                <a16:creationId xmlns:a16="http://schemas.microsoft.com/office/drawing/2014/main" id="{0776B936-471E-CC6E-2FA0-A3D5467342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7205" y="2107727"/>
            <a:ext cx="4901538" cy="4346984"/>
          </a:xfrm>
          <a:prstGeom prst="rect">
            <a:avLst/>
          </a:prstGeom>
        </p:spPr>
      </p:pic>
      <p:sp>
        <p:nvSpPr>
          <p:cNvPr id="5" name="TextBox 4">
            <a:extLst>
              <a:ext uri="{FF2B5EF4-FFF2-40B4-BE49-F238E27FC236}">
                <a16:creationId xmlns:a16="http://schemas.microsoft.com/office/drawing/2014/main" id="{0CC77FB5-6132-E64C-F67E-6D9149B5FEC4}"/>
              </a:ext>
            </a:extLst>
          </p:cNvPr>
          <p:cNvSpPr txBox="1"/>
          <p:nvPr/>
        </p:nvSpPr>
        <p:spPr bwMode="gray">
          <a:xfrm>
            <a:off x="7828960" y="5505980"/>
            <a:ext cx="3577473" cy="507831"/>
          </a:xfrm>
          <a:prstGeom prst="rect">
            <a:avLst/>
          </a:prstGeom>
          <a:solidFill>
            <a:schemeClr val="bg1"/>
          </a:solidFill>
        </p:spPr>
        <p:txBody>
          <a:bodyPr vert="horz" wrap="square" lIns="0" tIns="0" rIns="0" bIns="0" rtlCol="0">
            <a:spAutoFit/>
          </a:bodyPr>
          <a:lstStyle/>
          <a:p>
            <a:pPr algn="l">
              <a:spcBef>
                <a:spcPts val="600"/>
              </a:spcBef>
            </a:pPr>
            <a:r>
              <a:rPr lang="en-US" sz="1400" b="1" dirty="0"/>
              <a:t>Note:</a:t>
            </a:r>
            <a:r>
              <a:rPr lang="en-US" sz="1400" dirty="0"/>
              <a:t>  The Optum STEM Robot is only $19</a:t>
            </a:r>
          </a:p>
          <a:p>
            <a:pPr algn="l">
              <a:spcBef>
                <a:spcPts val="600"/>
              </a:spcBef>
            </a:pPr>
            <a:r>
              <a:rPr lang="en-US" sz="1400" dirty="0"/>
              <a:t>https://stem.optum.com/optum-robots/</a:t>
            </a:r>
          </a:p>
        </p:txBody>
      </p:sp>
    </p:spTree>
    <p:extLst>
      <p:ext uri="{BB962C8B-B14F-4D97-AF65-F5344CB8AC3E}">
        <p14:creationId xmlns:p14="http://schemas.microsoft.com/office/powerpoint/2010/main" val="3820458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BDBCD-F2ED-B69F-87C9-BD997FE50C30}"/>
              </a:ext>
            </a:extLst>
          </p:cNvPr>
          <p:cNvSpPr>
            <a:spLocks noGrp="1"/>
          </p:cNvSpPr>
          <p:nvPr>
            <p:ph type="title"/>
          </p:nvPr>
        </p:nvSpPr>
        <p:spPr/>
        <p:txBody>
          <a:bodyPr/>
          <a:lstStyle/>
          <a:p>
            <a:r>
              <a:rPr lang="en-US" dirty="0"/>
              <a:t>Changing Output Format</a:t>
            </a:r>
          </a:p>
        </p:txBody>
      </p:sp>
      <p:sp>
        <p:nvSpPr>
          <p:cNvPr id="3" name="Content Placeholder 2">
            <a:extLst>
              <a:ext uri="{FF2B5EF4-FFF2-40B4-BE49-F238E27FC236}">
                <a16:creationId xmlns:a16="http://schemas.microsoft.com/office/drawing/2014/main" id="{880FDBA9-F0AE-287D-66E6-A050F8804E9B}"/>
              </a:ext>
            </a:extLst>
          </p:cNvPr>
          <p:cNvSpPr>
            <a:spLocks noGrp="1"/>
          </p:cNvSpPr>
          <p:nvPr>
            <p:ph idx="1"/>
          </p:nvPr>
        </p:nvSpPr>
        <p:spPr>
          <a:xfrm>
            <a:off x="556054" y="1757155"/>
            <a:ext cx="4336762" cy="493617"/>
          </a:xfrm>
          <a:solidFill>
            <a:schemeClr val="bg1">
              <a:lumMod val="95000"/>
            </a:schemeClr>
          </a:solidFill>
          <a:ln>
            <a:solidFill>
              <a:schemeClr val="tx1">
                <a:lumMod val="50000"/>
              </a:schemeClr>
            </a:solidFill>
          </a:ln>
        </p:spPr>
        <p:txBody>
          <a:bodyPr vert="horz" wrap="none" lIns="182880" tIns="182880" rIns="182880" bIns="182880" rtlCol="0">
            <a:noAutofit/>
          </a:bodyPr>
          <a:lstStyle/>
          <a:p>
            <a:r>
              <a:rPr lang="en-US" dirty="0"/>
              <a:t>Return the results as a Markdown table.</a:t>
            </a:r>
          </a:p>
        </p:txBody>
      </p:sp>
      <p:sp>
        <p:nvSpPr>
          <p:cNvPr id="5" name="TextBox 4">
            <a:extLst>
              <a:ext uri="{FF2B5EF4-FFF2-40B4-BE49-F238E27FC236}">
                <a16:creationId xmlns:a16="http://schemas.microsoft.com/office/drawing/2014/main" id="{6A2E62F9-C0BA-F31E-40E2-266232A8AD8F}"/>
              </a:ext>
            </a:extLst>
          </p:cNvPr>
          <p:cNvSpPr txBox="1"/>
          <p:nvPr/>
        </p:nvSpPr>
        <p:spPr bwMode="gray">
          <a:xfrm>
            <a:off x="556054" y="1378796"/>
            <a:ext cx="3361498" cy="215444"/>
          </a:xfrm>
          <a:prstGeom prst="rect">
            <a:avLst/>
          </a:prstGeom>
          <a:noFill/>
        </p:spPr>
        <p:txBody>
          <a:bodyPr vert="horz" wrap="none" lIns="0" tIns="0" rIns="0" bIns="0" rtlCol="0">
            <a:noAutofit/>
          </a:bodyPr>
          <a:lstStyle/>
          <a:p>
            <a:pPr algn="l">
              <a:spcBef>
                <a:spcPts val="600"/>
              </a:spcBef>
            </a:pPr>
            <a:r>
              <a:rPr lang="en-US" dirty="0"/>
              <a:t>Add the following to the end of the prompt:</a:t>
            </a:r>
          </a:p>
        </p:txBody>
      </p:sp>
      <p:pic>
        <p:nvPicPr>
          <p:cNvPr id="6" name="Picture 5">
            <a:extLst>
              <a:ext uri="{FF2B5EF4-FFF2-40B4-BE49-F238E27FC236}">
                <a16:creationId xmlns:a16="http://schemas.microsoft.com/office/drawing/2014/main" id="{BC77CAEB-B250-1593-710F-A76EF6880FDD}"/>
              </a:ext>
            </a:extLst>
          </p:cNvPr>
          <p:cNvPicPr>
            <a:picLocks noChangeAspect="1"/>
          </p:cNvPicPr>
          <p:nvPr/>
        </p:nvPicPr>
        <p:blipFill>
          <a:blip r:embed="rId2"/>
          <a:stretch>
            <a:fillRect/>
          </a:stretch>
        </p:blipFill>
        <p:spPr>
          <a:xfrm>
            <a:off x="4952960" y="971275"/>
            <a:ext cx="6682986" cy="5746722"/>
          </a:xfrm>
          <a:prstGeom prst="rect">
            <a:avLst/>
          </a:prstGeom>
        </p:spPr>
      </p:pic>
      <p:sp>
        <p:nvSpPr>
          <p:cNvPr id="7" name="TextBox 6">
            <a:extLst>
              <a:ext uri="{FF2B5EF4-FFF2-40B4-BE49-F238E27FC236}">
                <a16:creationId xmlns:a16="http://schemas.microsoft.com/office/drawing/2014/main" id="{6D5AD039-7EBE-A547-43D0-4E9C75FEDF9D}"/>
              </a:ext>
            </a:extLst>
          </p:cNvPr>
          <p:cNvSpPr txBox="1"/>
          <p:nvPr/>
        </p:nvSpPr>
        <p:spPr bwMode="gray">
          <a:xfrm>
            <a:off x="680691" y="3733699"/>
            <a:ext cx="3361498" cy="646331"/>
          </a:xfrm>
          <a:prstGeom prst="rect">
            <a:avLst/>
          </a:prstGeom>
          <a:noFill/>
        </p:spPr>
        <p:txBody>
          <a:bodyPr vert="horz" wrap="square" lIns="0" tIns="0" rIns="0" bIns="0" rtlCol="0">
            <a:spAutoFit/>
          </a:bodyPr>
          <a:lstStyle/>
          <a:p>
            <a:pPr algn="l">
              <a:spcBef>
                <a:spcPts val="600"/>
              </a:spcBef>
            </a:pPr>
            <a:r>
              <a:rPr lang="en-US" sz="1400" dirty="0"/>
              <a:t>It got 14 out of 15 correct.  “When asked why a “servo motor”? It suggested a DC motor.</a:t>
            </a:r>
          </a:p>
        </p:txBody>
      </p:sp>
    </p:spTree>
    <p:extLst>
      <p:ext uri="{BB962C8B-B14F-4D97-AF65-F5344CB8AC3E}">
        <p14:creationId xmlns:p14="http://schemas.microsoft.com/office/powerpoint/2010/main" val="2998095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13EA-C1C8-1522-FEA4-C751AE656DF6}"/>
              </a:ext>
            </a:extLst>
          </p:cNvPr>
          <p:cNvSpPr>
            <a:spLocks noGrp="1"/>
          </p:cNvSpPr>
          <p:nvPr>
            <p:ph type="title"/>
          </p:nvPr>
        </p:nvSpPr>
        <p:spPr/>
        <p:txBody>
          <a:bodyPr/>
          <a:lstStyle/>
          <a:p>
            <a:r>
              <a:rPr lang="en-US" dirty="0"/>
              <a:t>Single Shot Example: Application Classification</a:t>
            </a:r>
          </a:p>
        </p:txBody>
      </p:sp>
      <p:sp>
        <p:nvSpPr>
          <p:cNvPr id="3" name="Content Placeholder 2">
            <a:extLst>
              <a:ext uri="{FF2B5EF4-FFF2-40B4-BE49-F238E27FC236}">
                <a16:creationId xmlns:a16="http://schemas.microsoft.com/office/drawing/2014/main" id="{ED2070F7-2C02-EF72-FF7E-D3F45E79E427}"/>
              </a:ext>
            </a:extLst>
          </p:cNvPr>
          <p:cNvSpPr>
            <a:spLocks noGrp="1"/>
          </p:cNvSpPr>
          <p:nvPr>
            <p:ph idx="1"/>
          </p:nvPr>
        </p:nvSpPr>
        <p:spPr>
          <a:xfrm>
            <a:off x="457199" y="1341944"/>
            <a:ext cx="10937632" cy="4564586"/>
          </a:xfrm>
          <a:solidFill>
            <a:schemeClr val="bg1">
              <a:lumMod val="95000"/>
            </a:schemeClr>
          </a:solidFill>
          <a:ln>
            <a:solidFill>
              <a:schemeClr val="accent1"/>
            </a:solidFill>
          </a:ln>
        </p:spPr>
        <p:txBody>
          <a:bodyPr vert="horz" lIns="182880" tIns="182880" rIns="182880" bIns="182880" rtlCol="0">
            <a:normAutofit fontScale="92500" lnSpcReduction="10000"/>
          </a:bodyPr>
          <a:lstStyle/>
          <a:p>
            <a:r>
              <a:rPr lang="en-US" sz="1200" dirty="0"/>
              <a:t>You are an expert on desktop applications and how they are classified according to a taxonomy of desktop apps. You created the following taxonomy of applications:</a:t>
            </a:r>
          </a:p>
          <a:p>
            <a:endParaRPr lang="en-US" sz="1200" dirty="0"/>
          </a:p>
          <a:p>
            <a:r>
              <a:rPr lang="en-US" sz="1200" dirty="0"/>
              <a:t>1. Word Processing</a:t>
            </a:r>
          </a:p>
          <a:p>
            <a:r>
              <a:rPr lang="en-US" sz="1200" dirty="0"/>
              <a:t>2. Spreadsheet</a:t>
            </a:r>
          </a:p>
          <a:p>
            <a:r>
              <a:rPr lang="en-US" sz="1200" dirty="0"/>
              <a:t>3. Presentation</a:t>
            </a:r>
          </a:p>
          <a:p>
            <a:r>
              <a:rPr lang="en-US" sz="1200" dirty="0"/>
              <a:t>4. Graphics Editor</a:t>
            </a:r>
          </a:p>
          <a:p>
            <a:r>
              <a:rPr lang="en-US" sz="1200" dirty="0"/>
              <a:t>   4.1 Image Editor</a:t>
            </a:r>
          </a:p>
          <a:p>
            <a:r>
              <a:rPr lang="en-US" sz="1200" dirty="0"/>
              <a:t>   4.2 Vector Image Editor</a:t>
            </a:r>
          </a:p>
          <a:p>
            <a:r>
              <a:rPr lang="en-US" sz="1200" dirty="0"/>
              <a:t>5. Notetaking</a:t>
            </a:r>
          </a:p>
          <a:p>
            <a:r>
              <a:rPr lang="en-US" sz="1200" dirty="0"/>
              <a:t>6. Accounting</a:t>
            </a:r>
          </a:p>
          <a:p>
            <a:r>
              <a:rPr lang="en-US" sz="1200" dirty="0"/>
              <a:t>7. Mind Mapping</a:t>
            </a:r>
          </a:p>
          <a:p>
            <a:endParaRPr lang="en-US" sz="1200" dirty="0"/>
          </a:p>
          <a:p>
            <a:r>
              <a:rPr lang="en-US" sz="1200" dirty="0"/>
              <a:t>For example, if I gave you "Excel" you would return "2. Spreadsheet" like this:</a:t>
            </a:r>
          </a:p>
          <a:p>
            <a:endParaRPr lang="en-US" sz="1200" dirty="0"/>
          </a:p>
          <a:p>
            <a:r>
              <a:rPr lang="en-US" sz="1200" dirty="0"/>
              <a:t>Excel: 2. Spreadsheet</a:t>
            </a:r>
          </a:p>
          <a:p>
            <a:endParaRPr lang="en-US" sz="1200" dirty="0"/>
          </a:p>
          <a:p>
            <a:r>
              <a:rPr lang="en-US" sz="1200" dirty="0"/>
              <a:t>Classify the following application according to the taxonomy above:</a:t>
            </a:r>
          </a:p>
          <a:p>
            <a:r>
              <a:rPr lang="en-US" sz="1200" dirty="0"/>
              <a:t>Gimp:</a:t>
            </a:r>
          </a:p>
          <a:p>
            <a:endParaRPr lang="en-US" sz="1200" dirty="0"/>
          </a:p>
        </p:txBody>
      </p:sp>
      <p:sp>
        <p:nvSpPr>
          <p:cNvPr id="4" name="TextBox 3">
            <a:extLst>
              <a:ext uri="{FF2B5EF4-FFF2-40B4-BE49-F238E27FC236}">
                <a16:creationId xmlns:a16="http://schemas.microsoft.com/office/drawing/2014/main" id="{2BD3163F-B951-29BE-B540-25DCE2E4E559}"/>
              </a:ext>
            </a:extLst>
          </p:cNvPr>
          <p:cNvSpPr txBox="1"/>
          <p:nvPr/>
        </p:nvSpPr>
        <p:spPr bwMode="gray">
          <a:xfrm>
            <a:off x="1037967" y="5353965"/>
            <a:ext cx="1292213" cy="215444"/>
          </a:xfrm>
          <a:prstGeom prst="rect">
            <a:avLst/>
          </a:prstGeom>
          <a:solidFill>
            <a:srgbClr val="92D050"/>
          </a:solidFill>
        </p:spPr>
        <p:txBody>
          <a:bodyPr vert="horz" wrap="none" lIns="0" tIns="0" rIns="0" bIns="0" rtlCol="0">
            <a:spAutoFit/>
          </a:bodyPr>
          <a:lstStyle/>
          <a:p>
            <a:pPr algn="l">
              <a:spcBef>
                <a:spcPts val="600"/>
              </a:spcBef>
            </a:pPr>
            <a:r>
              <a:rPr lang="en-US" sz="1400" b="0" i="0" dirty="0">
                <a:solidFill>
                  <a:srgbClr val="323130"/>
                </a:solidFill>
                <a:effectLst/>
                <a:latin typeface="Segoe UI" panose="020B0502040204020203" pitchFamily="34" charset="0"/>
              </a:rPr>
              <a:t>4.1 Image Editor</a:t>
            </a:r>
            <a:endParaRPr lang="en-US" sz="1400" dirty="0"/>
          </a:p>
        </p:txBody>
      </p:sp>
      <p:sp>
        <p:nvSpPr>
          <p:cNvPr id="5" name="Left Arrow 4">
            <a:extLst>
              <a:ext uri="{FF2B5EF4-FFF2-40B4-BE49-F238E27FC236}">
                <a16:creationId xmlns:a16="http://schemas.microsoft.com/office/drawing/2014/main" id="{89DC9FAF-4853-9084-4088-97B453E17AA8}"/>
              </a:ext>
            </a:extLst>
          </p:cNvPr>
          <p:cNvSpPr/>
          <p:nvPr/>
        </p:nvSpPr>
        <p:spPr bwMode="gray">
          <a:xfrm>
            <a:off x="2038865" y="4497860"/>
            <a:ext cx="1421027" cy="518984"/>
          </a:xfrm>
          <a:prstGeom prst="leftArrow">
            <a:avLst/>
          </a:prstGeom>
          <a:solidFill>
            <a:schemeClr val="bg2"/>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dirty="0">
                <a:solidFill>
                  <a:schemeClr val="tx1">
                    <a:lumMod val="50000"/>
                  </a:schemeClr>
                </a:solidFill>
              </a:rPr>
              <a:t>Example</a:t>
            </a:r>
          </a:p>
        </p:txBody>
      </p:sp>
    </p:spTree>
    <p:extLst>
      <p:ext uri="{BB962C8B-B14F-4D97-AF65-F5344CB8AC3E}">
        <p14:creationId xmlns:p14="http://schemas.microsoft.com/office/powerpoint/2010/main" val="763077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64A6-A3A2-7108-488B-5758A353B4A0}"/>
              </a:ext>
            </a:extLst>
          </p:cNvPr>
          <p:cNvSpPr>
            <a:spLocks noGrp="1"/>
          </p:cNvSpPr>
          <p:nvPr>
            <p:ph type="title"/>
          </p:nvPr>
        </p:nvSpPr>
        <p:spPr/>
        <p:txBody>
          <a:bodyPr/>
          <a:lstStyle/>
          <a:p>
            <a:r>
              <a:rPr lang="en-US" dirty="0"/>
              <a:t>Azure Chat Playground “Examples”</a:t>
            </a:r>
          </a:p>
        </p:txBody>
      </p:sp>
      <p:pic>
        <p:nvPicPr>
          <p:cNvPr id="5" name="Picture 4">
            <a:extLst>
              <a:ext uri="{FF2B5EF4-FFF2-40B4-BE49-F238E27FC236}">
                <a16:creationId xmlns:a16="http://schemas.microsoft.com/office/drawing/2014/main" id="{EA828102-2F36-FF4A-90C1-AA2ADE64C4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5504" y="1061908"/>
            <a:ext cx="4332091" cy="3703938"/>
          </a:xfrm>
          <a:prstGeom prst="rect">
            <a:avLst/>
          </a:prstGeom>
        </p:spPr>
      </p:pic>
      <p:pic>
        <p:nvPicPr>
          <p:cNvPr id="4" name="Picture 3">
            <a:extLst>
              <a:ext uri="{FF2B5EF4-FFF2-40B4-BE49-F238E27FC236}">
                <a16:creationId xmlns:a16="http://schemas.microsoft.com/office/drawing/2014/main" id="{11B6572A-FA00-B9E2-1F71-57E7AFEE6AFA}"/>
              </a:ext>
            </a:extLst>
          </p:cNvPr>
          <p:cNvPicPr>
            <a:picLocks noChangeAspect="1"/>
          </p:cNvPicPr>
          <p:nvPr/>
        </p:nvPicPr>
        <p:blipFill>
          <a:blip r:embed="rId3"/>
          <a:stretch>
            <a:fillRect/>
          </a:stretch>
        </p:blipFill>
        <p:spPr>
          <a:xfrm>
            <a:off x="1130840" y="4765846"/>
            <a:ext cx="4332091" cy="1392458"/>
          </a:xfrm>
          <a:prstGeom prst="rect">
            <a:avLst/>
          </a:prstGeom>
          <a:ln w="28575">
            <a:solidFill>
              <a:srgbClr val="FF0000"/>
            </a:solidFill>
          </a:ln>
        </p:spPr>
      </p:pic>
    </p:spTree>
    <p:extLst>
      <p:ext uri="{BB962C8B-B14F-4D97-AF65-F5344CB8AC3E}">
        <p14:creationId xmlns:p14="http://schemas.microsoft.com/office/powerpoint/2010/main" val="898013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7051-86DC-61FF-6A02-62338223A691}"/>
              </a:ext>
            </a:extLst>
          </p:cNvPr>
          <p:cNvSpPr>
            <a:spLocks noGrp="1"/>
          </p:cNvSpPr>
          <p:nvPr>
            <p:ph type="title"/>
          </p:nvPr>
        </p:nvSpPr>
        <p:spPr/>
        <p:txBody>
          <a:bodyPr/>
          <a:lstStyle/>
          <a:p>
            <a:r>
              <a:rPr lang="en-US" dirty="0"/>
              <a:t>Verification</a:t>
            </a:r>
          </a:p>
        </p:txBody>
      </p:sp>
      <p:sp>
        <p:nvSpPr>
          <p:cNvPr id="3" name="Content Placeholder 2">
            <a:extLst>
              <a:ext uri="{FF2B5EF4-FFF2-40B4-BE49-F238E27FC236}">
                <a16:creationId xmlns:a16="http://schemas.microsoft.com/office/drawing/2014/main" id="{85281A82-ABEB-904F-00BF-510275737035}"/>
              </a:ext>
            </a:extLst>
          </p:cNvPr>
          <p:cNvSpPr>
            <a:spLocks noGrp="1"/>
          </p:cNvSpPr>
          <p:nvPr>
            <p:ph idx="1"/>
          </p:nvPr>
        </p:nvSpPr>
        <p:spPr>
          <a:xfrm>
            <a:off x="457199" y="1280160"/>
            <a:ext cx="7105136" cy="832845"/>
          </a:xfrm>
          <a:solidFill>
            <a:schemeClr val="bg1">
              <a:lumMod val="85000"/>
            </a:schemeClr>
          </a:solidFill>
        </p:spPr>
        <p:txBody>
          <a:bodyPr/>
          <a:lstStyle/>
          <a:p>
            <a:r>
              <a:rPr lang="en-US" b="1" dirty="0"/>
              <a:t>Prompt: </a:t>
            </a:r>
            <a:r>
              <a:rPr lang="en-US" dirty="0"/>
              <a:t>Create a Python plotly program to draw a vertical bar chart </a:t>
            </a:r>
          </a:p>
          <a:p>
            <a:r>
              <a:rPr lang="en-US" dirty="0"/>
              <a:t>showing the area of all the continents.  </a:t>
            </a:r>
            <a:r>
              <a:rPr lang="en-US" b="1" dirty="0"/>
              <a:t>Verify the code is correct.</a:t>
            </a:r>
          </a:p>
        </p:txBody>
      </p:sp>
      <p:pic>
        <p:nvPicPr>
          <p:cNvPr id="1026" name="Picture 2">
            <a:extLst>
              <a:ext uri="{FF2B5EF4-FFF2-40B4-BE49-F238E27FC236}">
                <a16:creationId xmlns:a16="http://schemas.microsoft.com/office/drawing/2014/main" id="{BE4FA27F-C6BE-FED9-3BD7-63D68AF1DF6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07589" y="2277351"/>
            <a:ext cx="6520119" cy="380171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447A5C5-65FE-D3C9-FE52-89AA0A56B3F7}"/>
              </a:ext>
            </a:extLst>
          </p:cNvPr>
          <p:cNvPicPr>
            <a:picLocks noChangeAspect="1"/>
          </p:cNvPicPr>
          <p:nvPr/>
        </p:nvPicPr>
        <p:blipFill>
          <a:blip r:embed="rId3"/>
          <a:stretch>
            <a:fillRect/>
          </a:stretch>
        </p:blipFill>
        <p:spPr>
          <a:xfrm>
            <a:off x="564292" y="2438309"/>
            <a:ext cx="3924300" cy="3479800"/>
          </a:xfrm>
          <a:prstGeom prst="rect">
            <a:avLst/>
          </a:prstGeom>
        </p:spPr>
      </p:pic>
    </p:spTree>
    <p:extLst>
      <p:ext uri="{BB962C8B-B14F-4D97-AF65-F5344CB8AC3E}">
        <p14:creationId xmlns:p14="http://schemas.microsoft.com/office/powerpoint/2010/main" val="2299000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2715372" y="1256192"/>
            <a:ext cx="8383785" cy="3642379"/>
          </a:xfrm>
        </p:spPr>
        <p:txBody>
          <a:bodyPr>
            <a:normAutofit/>
          </a:bodyPr>
          <a:lstStyle/>
          <a:p>
            <a:pPr marL="342900" indent="-342900">
              <a:buFont typeface="Arial" panose="020B0604020202020204" pitchFamily="34" charset="0"/>
              <a:buChar char="•"/>
            </a:pPr>
            <a:r>
              <a:rPr lang="en-US" sz="2000" dirty="0"/>
              <a:t>Solution architect with over 35 years working with data</a:t>
            </a:r>
          </a:p>
          <a:p>
            <a:pPr marL="342900" indent="-342900">
              <a:buFont typeface="Arial" panose="020B0604020202020204" pitchFamily="34" charset="0"/>
              <a:buChar char="•"/>
            </a:pPr>
            <a:r>
              <a:rPr lang="en-US" sz="2000" dirty="0"/>
              <a:t>Worked for Bell Labs and Steve Jobs at NeXT</a:t>
            </a:r>
          </a:p>
          <a:p>
            <a:pPr marL="342900" indent="-342900">
              <a:buFont typeface="Arial" panose="020B0604020202020204" pitchFamily="34" charset="0"/>
              <a:buChar char="•"/>
            </a:pPr>
            <a:r>
              <a:rPr lang="en-US" sz="2000" dirty="0"/>
              <a:t>Author of a book on database selection “Making Sense of NoSQL”</a:t>
            </a:r>
          </a:p>
          <a:p>
            <a:pPr marL="342900" indent="-342900">
              <a:buFont typeface="Arial" panose="020B0604020202020204" pitchFamily="34" charset="0"/>
              <a:buChar char="•"/>
            </a:pPr>
            <a:r>
              <a:rPr lang="en-US" sz="2000" dirty="0"/>
              <a:t>Former Distinguished Engineer working for Optum (UHG)</a:t>
            </a:r>
          </a:p>
          <a:p>
            <a:pPr marL="342900" indent="-342900">
              <a:buFont typeface="Arial" panose="020B0604020202020204" pitchFamily="34" charset="0"/>
              <a:buChar char="•"/>
            </a:pPr>
            <a:r>
              <a:rPr lang="en-US" sz="2000" dirty="0"/>
              <a:t>Built the worlds largest healthcare knowledge graph</a:t>
            </a:r>
          </a:p>
          <a:p>
            <a:pPr marL="342900" indent="-342900">
              <a:buFont typeface="Arial" panose="020B0604020202020204" pitchFamily="34" charset="0"/>
              <a:buChar char="•"/>
            </a:pPr>
            <a:r>
              <a:rPr lang="en-US" sz="2000" dirty="0"/>
              <a:t>Lead the “Generative AI Center of Excellence” at Optum</a:t>
            </a:r>
          </a:p>
          <a:p>
            <a:pPr marL="342900" indent="-342900">
              <a:buFont typeface="Arial" panose="020B0604020202020204" pitchFamily="34" charset="0"/>
              <a:buChar char="•"/>
            </a:pPr>
            <a:r>
              <a:rPr lang="en-US" sz="2000" dirty="0"/>
              <a:t>Blogger: </a:t>
            </a:r>
            <a:r>
              <a:rPr lang="en-US" sz="2000" dirty="0">
                <a:hlinkClick r:id="rId3"/>
              </a:rPr>
              <a:t>http://medium.com/@dmccreary</a:t>
            </a:r>
            <a:endParaRPr lang="en-US" sz="2000" dirty="0"/>
          </a:p>
          <a:p>
            <a:pPr marL="342900" indent="-342900">
              <a:buFont typeface="Arial" panose="020B0604020202020204" pitchFamily="34" charset="0"/>
              <a:buChar char="•"/>
            </a:pPr>
            <a:r>
              <a:rPr lang="en-US" sz="2000" dirty="0"/>
              <a:t>Big fan of AI, robotics, MicroPython, and STEM education</a:t>
            </a:r>
          </a:p>
          <a:p>
            <a:pPr marL="342900" indent="-342900">
              <a:buFont typeface="Arial" panose="020B0604020202020204" pitchFamily="34" charset="0"/>
              <a:buChar char="•"/>
            </a:pPr>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5"/>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6"/>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10"/>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1"/>
          <a:stretch>
            <a:fillRect/>
          </a:stretch>
        </p:blipFill>
        <p:spPr>
          <a:xfrm>
            <a:off x="1877932" y="5427826"/>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2B52D-2F8C-A30C-B4BF-52539E316F70}"/>
              </a:ext>
            </a:extLst>
          </p:cNvPr>
          <p:cNvSpPr>
            <a:spLocks noGrp="1"/>
          </p:cNvSpPr>
          <p:nvPr>
            <p:ph type="title"/>
          </p:nvPr>
        </p:nvSpPr>
        <p:spPr/>
        <p:txBody>
          <a:bodyPr/>
          <a:lstStyle/>
          <a:p>
            <a:r>
              <a:rPr lang="en-US" dirty="0"/>
              <a:t>Generative AI Self-Repair</a:t>
            </a:r>
          </a:p>
        </p:txBody>
      </p:sp>
      <p:sp>
        <p:nvSpPr>
          <p:cNvPr id="3" name="Content Placeholder 2">
            <a:extLst>
              <a:ext uri="{FF2B5EF4-FFF2-40B4-BE49-F238E27FC236}">
                <a16:creationId xmlns:a16="http://schemas.microsoft.com/office/drawing/2014/main" id="{BCE7FC31-5BFD-19D2-0BA6-7A1D1C76F635}"/>
              </a:ext>
            </a:extLst>
          </p:cNvPr>
          <p:cNvSpPr>
            <a:spLocks noGrp="1"/>
          </p:cNvSpPr>
          <p:nvPr>
            <p:ph idx="1"/>
          </p:nvPr>
        </p:nvSpPr>
        <p:spPr>
          <a:xfrm>
            <a:off x="3089703" y="6011977"/>
            <a:ext cx="5832391" cy="580767"/>
          </a:xfrm>
          <a:solidFill>
            <a:schemeClr val="bg1"/>
          </a:solidFill>
        </p:spPr>
        <p:txBody>
          <a:bodyPr wrap="none" lIns="182880" tIns="182880" rIns="182880" bIns="182880">
            <a:noAutofit/>
          </a:bodyPr>
          <a:lstStyle/>
          <a:p>
            <a:r>
              <a:rPr lang="en-US" dirty="0"/>
              <a:t>Self repair Paper: https://arxiv.org/pdf/2306.09896.pdf</a:t>
            </a:r>
          </a:p>
        </p:txBody>
      </p:sp>
      <p:pic>
        <p:nvPicPr>
          <p:cNvPr id="4" name="Picture 3">
            <a:extLst>
              <a:ext uri="{FF2B5EF4-FFF2-40B4-BE49-F238E27FC236}">
                <a16:creationId xmlns:a16="http://schemas.microsoft.com/office/drawing/2014/main" id="{FCAAEADA-5D13-91DA-7838-7FC87DEEEB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25627" y="1171145"/>
            <a:ext cx="5065241" cy="4840832"/>
          </a:xfrm>
          <a:prstGeom prst="rect">
            <a:avLst/>
          </a:prstGeom>
          <a:ln>
            <a:solidFill>
              <a:schemeClr val="tx1">
                <a:lumMod val="50000"/>
              </a:schemeClr>
            </a:solidFill>
          </a:ln>
        </p:spPr>
      </p:pic>
      <p:sp>
        <p:nvSpPr>
          <p:cNvPr id="5" name="TextBox 4">
            <a:extLst>
              <a:ext uri="{FF2B5EF4-FFF2-40B4-BE49-F238E27FC236}">
                <a16:creationId xmlns:a16="http://schemas.microsoft.com/office/drawing/2014/main" id="{63BEA00E-59EB-EED3-5CE8-7D4F113F9BBD}"/>
              </a:ext>
            </a:extLst>
          </p:cNvPr>
          <p:cNvSpPr txBox="1"/>
          <p:nvPr/>
        </p:nvSpPr>
        <p:spPr bwMode="gray">
          <a:xfrm>
            <a:off x="8674440" y="3396085"/>
            <a:ext cx="1915299" cy="553998"/>
          </a:xfrm>
          <a:prstGeom prst="rect">
            <a:avLst/>
          </a:prstGeom>
          <a:noFill/>
        </p:spPr>
        <p:txBody>
          <a:bodyPr vert="horz" wrap="square" lIns="0" tIns="0" rIns="0" bIns="0" rtlCol="0">
            <a:spAutoFit/>
          </a:bodyPr>
          <a:lstStyle/>
          <a:p>
            <a:pPr algn="l">
              <a:spcBef>
                <a:spcPts val="600"/>
              </a:spcBef>
            </a:pPr>
            <a:r>
              <a:rPr lang="en-US" dirty="0"/>
              <a:t>Summary: modest gains in GPT-4</a:t>
            </a:r>
          </a:p>
        </p:txBody>
      </p:sp>
    </p:spTree>
    <p:extLst>
      <p:ext uri="{BB962C8B-B14F-4D97-AF65-F5344CB8AC3E}">
        <p14:creationId xmlns:p14="http://schemas.microsoft.com/office/powerpoint/2010/main" val="2854483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DDC559-7B53-2323-6D6C-31526AB6ECD8}"/>
              </a:ext>
            </a:extLst>
          </p:cNvPr>
          <p:cNvSpPr>
            <a:spLocks noGrp="1"/>
          </p:cNvSpPr>
          <p:nvPr>
            <p:ph idx="1"/>
          </p:nvPr>
        </p:nvSpPr>
        <p:spPr>
          <a:xfrm>
            <a:off x="1524000" y="1119717"/>
            <a:ext cx="9144000" cy="2783736"/>
          </a:xfrm>
          <a:solidFill>
            <a:schemeClr val="bg1">
              <a:lumMod val="85000"/>
            </a:schemeClr>
          </a:solidFill>
        </p:spPr>
        <p:txBody>
          <a:bodyPr/>
          <a:lstStyle/>
          <a:p>
            <a:pPr marL="285750" indent="-285750">
              <a:buFont typeface="Arial" panose="020B0604020202020204" pitchFamily="34" charset="0"/>
              <a:buChar char="•"/>
            </a:pPr>
            <a:r>
              <a:rPr lang="en-US" dirty="0"/>
              <a:t>Write a </a:t>
            </a:r>
            <a:r>
              <a:rPr lang="en-US" b="1" dirty="0"/>
              <a:t>series of prompts </a:t>
            </a:r>
            <a:r>
              <a:rPr lang="en-US" dirty="0"/>
              <a:t>that work together to solve a problem</a:t>
            </a:r>
          </a:p>
          <a:p>
            <a:pPr marL="285750" indent="-285750">
              <a:buFont typeface="Arial" panose="020B0604020202020204" pitchFamily="34" charset="0"/>
              <a:buChar char="•"/>
            </a:pPr>
            <a:r>
              <a:rPr lang="en-US" dirty="0"/>
              <a:t>Larger problems are broken down into smaller tasks</a:t>
            </a:r>
          </a:p>
          <a:p>
            <a:pPr marL="285750" indent="-285750">
              <a:buFont typeface="Arial" panose="020B0604020202020204" pitchFamily="34" charset="0"/>
              <a:buChar char="•"/>
            </a:pPr>
            <a:r>
              <a:rPr lang="en-US" dirty="0"/>
              <a:t>Example:</a:t>
            </a:r>
          </a:p>
          <a:p>
            <a:pPr marL="571500" lvl="1" indent="-342900">
              <a:buFont typeface="+mj-lt"/>
              <a:buAutoNum type="arabicPeriod"/>
            </a:pPr>
            <a:r>
              <a:rPr lang="en-US" dirty="0"/>
              <a:t>Generate some ideas for blog posts on teaching linear regression</a:t>
            </a:r>
          </a:p>
          <a:p>
            <a:pPr marL="571500" lvl="1" indent="-342900">
              <a:buFont typeface="+mj-lt"/>
              <a:buAutoNum type="arabicPeriod"/>
            </a:pPr>
            <a:r>
              <a:rPr lang="en-US" dirty="0"/>
              <a:t>Take idea #3 and ask “what are the common misconceptions” on this topic?</a:t>
            </a:r>
          </a:p>
          <a:p>
            <a:pPr marL="571500" lvl="1" indent="-342900">
              <a:buFont typeface="+mj-lt"/>
              <a:buAutoNum type="arabicPeriod"/>
            </a:pPr>
            <a:r>
              <a:rPr lang="en-US" dirty="0"/>
              <a:t>Create an outline of a blog on how to break this into small steps.</a:t>
            </a:r>
          </a:p>
          <a:p>
            <a:pPr marL="571500" lvl="1" indent="-342900">
              <a:buFont typeface="+mj-lt"/>
              <a:buAutoNum type="arabicPeriod"/>
            </a:pPr>
            <a:r>
              <a:rPr lang="en-US" dirty="0"/>
              <a:t>Generate some web drawings of slope and intercept</a:t>
            </a:r>
          </a:p>
          <a:p>
            <a:pPr marL="571500" lvl="1" indent="-342900">
              <a:buFont typeface="+mj-lt"/>
              <a:buAutoNum type="arabicPeriod"/>
            </a:pPr>
            <a:r>
              <a:rPr lang="en-US" dirty="0"/>
              <a:t>Create some interactive web applications to demonstrate this topic?</a:t>
            </a:r>
          </a:p>
          <a:p>
            <a:endParaRPr lang="en-US" dirty="0"/>
          </a:p>
          <a:p>
            <a:endParaRPr lang="en-US" dirty="0"/>
          </a:p>
        </p:txBody>
      </p:sp>
      <p:sp>
        <p:nvSpPr>
          <p:cNvPr id="3" name="Title 2">
            <a:extLst>
              <a:ext uri="{FF2B5EF4-FFF2-40B4-BE49-F238E27FC236}">
                <a16:creationId xmlns:a16="http://schemas.microsoft.com/office/drawing/2014/main" id="{13306659-E32D-3407-49B9-520EAEC3ECAC}"/>
              </a:ext>
            </a:extLst>
          </p:cNvPr>
          <p:cNvSpPr>
            <a:spLocks noGrp="1"/>
          </p:cNvSpPr>
          <p:nvPr>
            <p:ph type="title"/>
          </p:nvPr>
        </p:nvSpPr>
        <p:spPr>
          <a:xfrm>
            <a:off x="457198" y="442838"/>
            <a:ext cx="9601200" cy="304699"/>
          </a:xfrm>
        </p:spPr>
        <p:txBody>
          <a:bodyPr/>
          <a:lstStyle/>
          <a:p>
            <a:r>
              <a:rPr lang="en-US"/>
              <a:t>Prompt Chaining</a:t>
            </a:r>
          </a:p>
        </p:txBody>
      </p:sp>
      <p:pic>
        <p:nvPicPr>
          <p:cNvPr id="4" name="Picture 3">
            <a:extLst>
              <a:ext uri="{FF2B5EF4-FFF2-40B4-BE49-F238E27FC236}">
                <a16:creationId xmlns:a16="http://schemas.microsoft.com/office/drawing/2014/main" id="{BC1B8F59-9338-3450-8D26-C43115B815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91363" y="4056365"/>
            <a:ext cx="2366963" cy="2525785"/>
          </a:xfrm>
          <a:prstGeom prst="rect">
            <a:avLst/>
          </a:prstGeom>
        </p:spPr>
      </p:pic>
      <p:pic>
        <p:nvPicPr>
          <p:cNvPr id="5" name="Picture 4">
            <a:extLst>
              <a:ext uri="{FF2B5EF4-FFF2-40B4-BE49-F238E27FC236}">
                <a16:creationId xmlns:a16="http://schemas.microsoft.com/office/drawing/2014/main" id="{A6004A37-EB4D-9C6E-D6E4-4B820B0FE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8014" y="4056365"/>
            <a:ext cx="2179569" cy="2133195"/>
          </a:xfrm>
          <a:prstGeom prst="rect">
            <a:avLst/>
          </a:prstGeom>
        </p:spPr>
      </p:pic>
      <p:pic>
        <p:nvPicPr>
          <p:cNvPr id="6" name="Picture 5">
            <a:extLst>
              <a:ext uri="{FF2B5EF4-FFF2-40B4-BE49-F238E27FC236}">
                <a16:creationId xmlns:a16="http://schemas.microsoft.com/office/drawing/2014/main" id="{04D37430-1C02-E77B-0DF3-0BC035B36B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2546" y="4275634"/>
            <a:ext cx="2321216" cy="1694656"/>
          </a:xfrm>
          <a:prstGeom prst="rect">
            <a:avLst/>
          </a:prstGeom>
        </p:spPr>
      </p:pic>
      <p:sp>
        <p:nvSpPr>
          <p:cNvPr id="7" name="Right Arrow 6">
            <a:extLst>
              <a:ext uri="{FF2B5EF4-FFF2-40B4-BE49-F238E27FC236}">
                <a16:creationId xmlns:a16="http://schemas.microsoft.com/office/drawing/2014/main" id="{04516753-BE0E-F5E3-15D7-4FCD6A5284B9}"/>
              </a:ext>
            </a:extLst>
          </p:cNvPr>
          <p:cNvSpPr/>
          <p:nvPr/>
        </p:nvSpPr>
        <p:spPr bwMode="gray">
          <a:xfrm>
            <a:off x="3550444" y="4943475"/>
            <a:ext cx="557212" cy="375782"/>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Right Arrow 7">
            <a:extLst>
              <a:ext uri="{FF2B5EF4-FFF2-40B4-BE49-F238E27FC236}">
                <a16:creationId xmlns:a16="http://schemas.microsoft.com/office/drawing/2014/main" id="{9B77AF4A-30B9-99FF-1F8F-86D2141BA69D}"/>
              </a:ext>
            </a:extLst>
          </p:cNvPr>
          <p:cNvSpPr/>
          <p:nvPr/>
        </p:nvSpPr>
        <p:spPr bwMode="gray">
          <a:xfrm>
            <a:off x="6448010" y="4935071"/>
            <a:ext cx="557212" cy="375782"/>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Tree>
    <p:extLst>
      <p:ext uri="{BB962C8B-B14F-4D97-AF65-F5344CB8AC3E}">
        <p14:creationId xmlns:p14="http://schemas.microsoft.com/office/powerpoint/2010/main" val="1682622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C145-15BA-BB2B-7366-6FFB5F13AECC}"/>
              </a:ext>
            </a:extLst>
          </p:cNvPr>
          <p:cNvSpPr>
            <a:spLocks noGrp="1"/>
          </p:cNvSpPr>
          <p:nvPr>
            <p:ph type="title"/>
          </p:nvPr>
        </p:nvSpPr>
        <p:spPr/>
        <p:txBody>
          <a:bodyPr/>
          <a:lstStyle/>
          <a:p>
            <a:r>
              <a:rPr lang="en-US" dirty="0"/>
              <a:t>Prompt Chaining: SAS to Python</a:t>
            </a:r>
          </a:p>
        </p:txBody>
      </p:sp>
      <p:sp>
        <p:nvSpPr>
          <p:cNvPr id="3" name="Content Placeholder 2">
            <a:extLst>
              <a:ext uri="{FF2B5EF4-FFF2-40B4-BE49-F238E27FC236}">
                <a16:creationId xmlns:a16="http://schemas.microsoft.com/office/drawing/2014/main" id="{6519BA26-AFCC-012E-9FD4-736620E338CC}"/>
              </a:ext>
            </a:extLst>
          </p:cNvPr>
          <p:cNvSpPr>
            <a:spLocks noGrp="1"/>
          </p:cNvSpPr>
          <p:nvPr>
            <p:ph idx="1"/>
          </p:nvPr>
        </p:nvSpPr>
        <p:spPr>
          <a:xfrm>
            <a:off x="988541" y="2631989"/>
            <a:ext cx="10406290" cy="2594919"/>
          </a:xfrm>
        </p:spPr>
        <p:txBody>
          <a:bodyPr/>
          <a:lstStyle/>
          <a:p>
            <a:pPr marL="342900" indent="-342900">
              <a:buAutoNum type="arabicPeriod"/>
            </a:pPr>
            <a:r>
              <a:rPr lang="en-US" dirty="0"/>
              <a:t>Explain what this SAS code does.</a:t>
            </a:r>
          </a:p>
          <a:p>
            <a:pPr marL="342900" indent="-342900">
              <a:buAutoNum type="arabicPeriod"/>
            </a:pPr>
            <a:r>
              <a:rPr lang="en-US" dirty="0"/>
              <a:t>Generate an acceptance test plan for this SAS code.</a:t>
            </a:r>
          </a:p>
          <a:p>
            <a:pPr marL="342900" indent="-342900">
              <a:buAutoNum type="arabicPeriod"/>
            </a:pPr>
            <a:r>
              <a:rPr lang="en-US" dirty="0"/>
              <a:t>Add documentation to this SAS code.</a:t>
            </a:r>
          </a:p>
          <a:p>
            <a:pPr marL="342900" indent="-342900">
              <a:buAutoNum type="arabicPeriod"/>
            </a:pPr>
            <a:r>
              <a:rPr lang="en-US" dirty="0"/>
              <a:t>Generate sample data to test this SAS code.</a:t>
            </a:r>
          </a:p>
          <a:p>
            <a:pPr marL="342900" indent="-342900">
              <a:buAutoNum type="arabicPeriod"/>
            </a:pPr>
            <a:r>
              <a:rPr lang="en-US" dirty="0"/>
              <a:t>Convert this SAS code to Python.</a:t>
            </a:r>
          </a:p>
          <a:p>
            <a:pPr marL="342900" indent="-342900">
              <a:buAutoNum type="arabicPeriod"/>
            </a:pPr>
            <a:r>
              <a:rPr lang="en-US" dirty="0"/>
              <a:t>Add detailed documentation to the new Python code.</a:t>
            </a:r>
          </a:p>
          <a:p>
            <a:pPr marL="342900" indent="-342900">
              <a:buAutoNum type="arabicPeriod"/>
            </a:pPr>
            <a:r>
              <a:rPr lang="en-US" dirty="0"/>
              <a:t>Generate unit test for the new Python code.</a:t>
            </a:r>
          </a:p>
        </p:txBody>
      </p:sp>
      <p:sp>
        <p:nvSpPr>
          <p:cNvPr id="4" name="TextBox 3">
            <a:extLst>
              <a:ext uri="{FF2B5EF4-FFF2-40B4-BE49-F238E27FC236}">
                <a16:creationId xmlns:a16="http://schemas.microsoft.com/office/drawing/2014/main" id="{880AA9FA-8697-B70A-546E-8C75B88BD6D4}"/>
              </a:ext>
            </a:extLst>
          </p:cNvPr>
          <p:cNvSpPr txBox="1"/>
          <p:nvPr/>
        </p:nvSpPr>
        <p:spPr bwMode="gray">
          <a:xfrm>
            <a:off x="988541" y="1492408"/>
            <a:ext cx="9069858" cy="830997"/>
          </a:xfrm>
          <a:prstGeom prst="rect">
            <a:avLst/>
          </a:prstGeom>
          <a:noFill/>
        </p:spPr>
        <p:txBody>
          <a:bodyPr vert="horz" wrap="square" lIns="0" tIns="0" rIns="0" bIns="0" rtlCol="0">
            <a:spAutoFit/>
          </a:bodyPr>
          <a:lstStyle/>
          <a:p>
            <a:pPr algn="l">
              <a:spcBef>
                <a:spcPts val="600"/>
              </a:spcBef>
            </a:pPr>
            <a:r>
              <a:rPr lang="en-US" b="1" dirty="0"/>
              <a:t>Challenge: </a:t>
            </a:r>
            <a:r>
              <a:rPr lang="en-US" dirty="0"/>
              <a:t>You are given some SAS code that is 15 years old but has no documentation and no regression tests.  The developers that wrote the SAS code have moved on a long time ago.  You don’t know SAS, but you know Python.</a:t>
            </a:r>
          </a:p>
        </p:txBody>
      </p:sp>
      <p:sp>
        <p:nvSpPr>
          <p:cNvPr id="5" name="TextBox 4">
            <a:extLst>
              <a:ext uri="{FF2B5EF4-FFF2-40B4-BE49-F238E27FC236}">
                <a16:creationId xmlns:a16="http://schemas.microsoft.com/office/drawing/2014/main" id="{BC410701-2D67-6795-EBC4-B9C109B4D0AC}"/>
              </a:ext>
            </a:extLst>
          </p:cNvPr>
          <p:cNvSpPr txBox="1"/>
          <p:nvPr/>
        </p:nvSpPr>
        <p:spPr bwMode="gray">
          <a:xfrm>
            <a:off x="988541" y="5365592"/>
            <a:ext cx="10036978" cy="276999"/>
          </a:xfrm>
          <a:prstGeom prst="rect">
            <a:avLst/>
          </a:prstGeom>
          <a:solidFill>
            <a:schemeClr val="bg1"/>
          </a:solidFill>
        </p:spPr>
        <p:txBody>
          <a:bodyPr vert="horz" wrap="none" lIns="0" tIns="0" rIns="0" bIns="0" rtlCol="0">
            <a:spAutoFit/>
          </a:bodyPr>
          <a:lstStyle/>
          <a:p>
            <a:pPr algn="l">
              <a:spcBef>
                <a:spcPts val="600"/>
              </a:spcBef>
            </a:pPr>
            <a:r>
              <a:rPr lang="en-US" b="1" dirty="0"/>
              <a:t>Take home point: </a:t>
            </a:r>
            <a:r>
              <a:rPr lang="en-US" dirty="0"/>
              <a:t>By breaking a large problem down into steps you can make generative AI work!</a:t>
            </a:r>
          </a:p>
        </p:txBody>
      </p:sp>
    </p:spTree>
    <p:extLst>
      <p:ext uri="{BB962C8B-B14F-4D97-AF65-F5344CB8AC3E}">
        <p14:creationId xmlns:p14="http://schemas.microsoft.com/office/powerpoint/2010/main" val="3171875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C86049-3C6D-C919-F908-7F4B79CEE5B9}"/>
              </a:ext>
            </a:extLst>
          </p:cNvPr>
          <p:cNvSpPr>
            <a:spLocks noGrp="1"/>
          </p:cNvSpPr>
          <p:nvPr>
            <p:ph idx="1"/>
          </p:nvPr>
        </p:nvSpPr>
        <p:spPr>
          <a:xfrm>
            <a:off x="3142456" y="5812531"/>
            <a:ext cx="2683669" cy="357188"/>
          </a:xfrm>
        </p:spPr>
        <p:txBody>
          <a:bodyPr/>
          <a:lstStyle/>
          <a:p>
            <a:r>
              <a:rPr lang="en-US"/>
              <a:t>Answer: Very important!</a:t>
            </a:r>
          </a:p>
        </p:txBody>
      </p:sp>
      <p:sp>
        <p:nvSpPr>
          <p:cNvPr id="3" name="Title 2">
            <a:extLst>
              <a:ext uri="{FF2B5EF4-FFF2-40B4-BE49-F238E27FC236}">
                <a16:creationId xmlns:a16="http://schemas.microsoft.com/office/drawing/2014/main" id="{B0D033FE-F9F4-BF44-678C-FA2F2A0D5160}"/>
              </a:ext>
            </a:extLst>
          </p:cNvPr>
          <p:cNvSpPr>
            <a:spLocks noGrp="1"/>
          </p:cNvSpPr>
          <p:nvPr>
            <p:ph type="title"/>
          </p:nvPr>
        </p:nvSpPr>
        <p:spPr>
          <a:xfrm>
            <a:off x="418916" y="170255"/>
            <a:ext cx="11186930" cy="443198"/>
          </a:xfrm>
        </p:spPr>
        <p:txBody>
          <a:bodyPr/>
          <a:lstStyle/>
          <a:p>
            <a:r>
              <a:rPr lang="en-US" dirty="0"/>
              <a:t>How Important is Prompt Engineering in KG?</a:t>
            </a:r>
          </a:p>
        </p:txBody>
      </p:sp>
      <p:pic>
        <p:nvPicPr>
          <p:cNvPr id="4" name="Picture 3">
            <a:extLst>
              <a:ext uri="{FF2B5EF4-FFF2-40B4-BE49-F238E27FC236}">
                <a16:creationId xmlns:a16="http://schemas.microsoft.com/office/drawing/2014/main" id="{45BFB98E-02C7-1D13-D2A4-A3AC7892E9B8}"/>
              </a:ext>
            </a:extLst>
          </p:cNvPr>
          <p:cNvPicPr>
            <a:picLocks noChangeAspect="1"/>
          </p:cNvPicPr>
          <p:nvPr/>
        </p:nvPicPr>
        <p:blipFill>
          <a:blip r:embed="rId3"/>
          <a:stretch>
            <a:fillRect/>
          </a:stretch>
        </p:blipFill>
        <p:spPr>
          <a:xfrm>
            <a:off x="3142456" y="926378"/>
            <a:ext cx="5280025" cy="4560917"/>
          </a:xfrm>
          <a:prstGeom prst="rect">
            <a:avLst/>
          </a:prstGeom>
          <a:ln>
            <a:solidFill>
              <a:schemeClr val="tx1">
                <a:lumMod val="50000"/>
              </a:schemeClr>
            </a:solidFill>
          </a:ln>
        </p:spPr>
      </p:pic>
      <p:sp>
        <p:nvSpPr>
          <p:cNvPr id="5" name="TextBox 4">
            <a:extLst>
              <a:ext uri="{FF2B5EF4-FFF2-40B4-BE49-F238E27FC236}">
                <a16:creationId xmlns:a16="http://schemas.microsoft.com/office/drawing/2014/main" id="{C37898BC-2953-113F-D1BC-176B0D0B36DE}"/>
              </a:ext>
            </a:extLst>
          </p:cNvPr>
          <p:cNvSpPr txBox="1"/>
          <p:nvPr/>
        </p:nvSpPr>
        <p:spPr bwMode="gray">
          <a:xfrm>
            <a:off x="7208459" y="5931622"/>
            <a:ext cx="2799934" cy="215444"/>
          </a:xfrm>
          <a:prstGeom prst="rect">
            <a:avLst/>
          </a:prstGeom>
          <a:solidFill>
            <a:schemeClr val="bg1"/>
          </a:solidFill>
        </p:spPr>
        <p:txBody>
          <a:bodyPr vert="horz" wrap="none" lIns="0" tIns="0" rIns="0" bIns="0" rtlCol="0">
            <a:spAutoFit/>
          </a:bodyPr>
          <a:lstStyle/>
          <a:p>
            <a:pPr algn="l">
              <a:spcBef>
                <a:spcPts val="600"/>
              </a:spcBef>
            </a:pPr>
            <a:r>
              <a:rPr lang="en-US" sz="1400" dirty="0"/>
              <a:t>https://arxiv.org/pdf/2306.08997.pdf</a:t>
            </a:r>
          </a:p>
        </p:txBody>
      </p:sp>
      <p:sp>
        <p:nvSpPr>
          <p:cNvPr id="6" name="TextBox 5">
            <a:extLst>
              <a:ext uri="{FF2B5EF4-FFF2-40B4-BE49-F238E27FC236}">
                <a16:creationId xmlns:a16="http://schemas.microsoft.com/office/drawing/2014/main" id="{9D17AB08-9ED3-0A4A-C486-CAE89DB76219}"/>
              </a:ext>
            </a:extLst>
          </p:cNvPr>
          <p:cNvSpPr txBox="1"/>
          <p:nvPr/>
        </p:nvSpPr>
        <p:spPr bwMode="gray">
          <a:xfrm>
            <a:off x="8857155" y="2998113"/>
            <a:ext cx="2302475" cy="861774"/>
          </a:xfrm>
          <a:prstGeom prst="rect">
            <a:avLst/>
          </a:prstGeom>
          <a:noFill/>
        </p:spPr>
        <p:txBody>
          <a:bodyPr vert="horz" wrap="square" lIns="0" tIns="0" rIns="0" bIns="0" rtlCol="0">
            <a:spAutoFit/>
          </a:bodyPr>
          <a:lstStyle/>
          <a:p>
            <a:pPr algn="l">
              <a:spcBef>
                <a:spcPts val="600"/>
              </a:spcBef>
            </a:pPr>
            <a:r>
              <a:rPr lang="en-US" sz="1400" b="1" dirty="0"/>
              <a:t>Note: </a:t>
            </a:r>
            <a:r>
              <a:rPr lang="en-US" sz="1400" dirty="0"/>
              <a:t>Paper was withdrawn Did not receive permission to release the model fine-tuned on the data.</a:t>
            </a:r>
          </a:p>
        </p:txBody>
      </p:sp>
    </p:spTree>
    <p:extLst>
      <p:ext uri="{BB962C8B-B14F-4D97-AF65-F5344CB8AC3E}">
        <p14:creationId xmlns:p14="http://schemas.microsoft.com/office/powerpoint/2010/main" val="30661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E41E7F-8D16-B8D8-DDF0-2BA42CC7F239}"/>
              </a:ext>
            </a:extLst>
          </p:cNvPr>
          <p:cNvSpPr>
            <a:spLocks noGrp="1"/>
          </p:cNvSpPr>
          <p:nvPr>
            <p:ph idx="1"/>
          </p:nvPr>
        </p:nvSpPr>
        <p:spPr>
          <a:xfrm>
            <a:off x="715108" y="1799203"/>
            <a:ext cx="10339754" cy="3909935"/>
          </a:xfrm>
        </p:spPr>
        <p:txBody>
          <a:bodyPr>
            <a:normAutofit/>
          </a:bodyPr>
          <a:lstStyle/>
          <a:p>
            <a:pPr marL="342900" indent="-342900">
              <a:buFont typeface="+mj-lt"/>
              <a:buAutoNum type="arabicPeriod"/>
            </a:pPr>
            <a:r>
              <a:rPr lang="en-US" b="1" dirty="0"/>
              <a:t>Zero-shot Prompting</a:t>
            </a:r>
            <a:r>
              <a:rPr lang="en-US" dirty="0"/>
              <a:t>: Without any data or example questions in the context, the LLM attempts to answer the question directly. </a:t>
            </a:r>
          </a:p>
          <a:p>
            <a:pPr marL="342900" indent="-342900">
              <a:buFont typeface="+mj-lt"/>
              <a:buAutoNum type="arabicPeriod"/>
            </a:pPr>
            <a:r>
              <a:rPr lang="en-US" b="1" dirty="0"/>
              <a:t>Few-shot Prompting : </a:t>
            </a:r>
            <a:r>
              <a:rPr lang="en-US" dirty="0"/>
              <a:t>The LLM is provided with a few example questions and answers in the context to guide its understanding of the task.</a:t>
            </a:r>
          </a:p>
          <a:p>
            <a:pPr marL="342900" indent="-342900">
              <a:buFont typeface="+mj-lt"/>
              <a:buAutoNum type="arabicPeriod"/>
            </a:pPr>
            <a:r>
              <a:rPr lang="en-US" b="1" dirty="0"/>
              <a:t>Chain-of-Thought (show your work) Prompting :</a:t>
            </a:r>
            <a:r>
              <a:rPr lang="en-US" dirty="0"/>
              <a:t> Uses prompt engineering to elicit a step-by-step answer.</a:t>
            </a:r>
          </a:p>
          <a:p>
            <a:pPr marL="342900" indent="-342900">
              <a:buFont typeface="+mj-lt"/>
              <a:buAutoNum type="arabicPeriod"/>
            </a:pPr>
            <a:r>
              <a:rPr lang="en-US" b="1" dirty="0"/>
              <a:t>Self-Consistency</a:t>
            </a:r>
            <a:r>
              <a:rPr lang="en-US" dirty="0"/>
              <a:t>: Replace the naive greedy decoding used in chain-of-thought prompting</a:t>
            </a:r>
          </a:p>
          <a:p>
            <a:pPr marL="342900" indent="-342900">
              <a:buFont typeface="+mj-lt"/>
              <a:buAutoNum type="arabicPeriod"/>
            </a:pPr>
            <a:r>
              <a:rPr lang="en-US" b="1" dirty="0"/>
              <a:t>Generate Knowledge Prompting: </a:t>
            </a:r>
            <a:r>
              <a:rPr lang="en-US" dirty="0"/>
              <a:t>can the model also be used to generate knowledge before making a prediction?</a:t>
            </a:r>
          </a:p>
          <a:p>
            <a:pPr marL="342900" indent="-342900">
              <a:buFont typeface="+mj-lt"/>
              <a:buAutoNum type="arabicPeriod"/>
            </a:pPr>
            <a:r>
              <a:rPr lang="en-US" b="1" dirty="0"/>
              <a:t>Critique: </a:t>
            </a:r>
            <a:r>
              <a:rPr lang="en-US" dirty="0"/>
              <a:t>An LLM generates an answer and a critique of that answer.  The answer is iteratively refined using the critiques.  Example: self-repair.</a:t>
            </a:r>
          </a:p>
        </p:txBody>
      </p:sp>
      <p:sp>
        <p:nvSpPr>
          <p:cNvPr id="3" name="Title 2">
            <a:extLst>
              <a:ext uri="{FF2B5EF4-FFF2-40B4-BE49-F238E27FC236}">
                <a16:creationId xmlns:a16="http://schemas.microsoft.com/office/drawing/2014/main" id="{6EEA4365-54B8-486C-A2A2-FF4C3E447E58}"/>
              </a:ext>
            </a:extLst>
          </p:cNvPr>
          <p:cNvSpPr>
            <a:spLocks noGrp="1"/>
          </p:cNvSpPr>
          <p:nvPr>
            <p:ph type="title"/>
          </p:nvPr>
        </p:nvSpPr>
        <p:spPr/>
        <p:txBody>
          <a:bodyPr/>
          <a:lstStyle/>
          <a:p>
            <a:r>
              <a:rPr lang="en-US"/>
              <a:t>Many Different Prompt Strategies</a:t>
            </a:r>
          </a:p>
        </p:txBody>
      </p:sp>
      <p:sp>
        <p:nvSpPr>
          <p:cNvPr id="4" name="TextBox 3">
            <a:extLst>
              <a:ext uri="{FF2B5EF4-FFF2-40B4-BE49-F238E27FC236}">
                <a16:creationId xmlns:a16="http://schemas.microsoft.com/office/drawing/2014/main" id="{D10B12BC-449D-4FF3-050C-4983A3C6B11E}"/>
              </a:ext>
            </a:extLst>
          </p:cNvPr>
          <p:cNvSpPr txBox="1"/>
          <p:nvPr/>
        </p:nvSpPr>
        <p:spPr bwMode="gray">
          <a:xfrm>
            <a:off x="1346597" y="1264911"/>
            <a:ext cx="7877232" cy="246221"/>
          </a:xfrm>
          <a:prstGeom prst="rect">
            <a:avLst/>
          </a:prstGeom>
          <a:noFill/>
        </p:spPr>
        <p:txBody>
          <a:bodyPr vert="horz" wrap="square" lIns="0" tIns="0" rIns="0" bIns="0" rtlCol="0">
            <a:spAutoFit/>
          </a:bodyPr>
          <a:lstStyle/>
          <a:p>
            <a:pPr algn="l">
              <a:spcBef>
                <a:spcPts val="600"/>
              </a:spcBef>
            </a:pPr>
            <a:r>
              <a:rPr lang="en-US" sz="1600" i="1" dirty="0"/>
              <a:t>You are an MIT Professor of Computer Science and teaching Introduction to Python.</a:t>
            </a:r>
          </a:p>
        </p:txBody>
      </p:sp>
      <p:sp>
        <p:nvSpPr>
          <p:cNvPr id="5" name="TextBox 4">
            <a:extLst>
              <a:ext uri="{FF2B5EF4-FFF2-40B4-BE49-F238E27FC236}">
                <a16:creationId xmlns:a16="http://schemas.microsoft.com/office/drawing/2014/main" id="{1E46E7D5-1416-9F2D-3C79-2D98448769E9}"/>
              </a:ext>
            </a:extLst>
          </p:cNvPr>
          <p:cNvSpPr txBox="1"/>
          <p:nvPr/>
        </p:nvSpPr>
        <p:spPr bwMode="gray">
          <a:xfrm>
            <a:off x="6683773" y="6295293"/>
            <a:ext cx="3888885" cy="215444"/>
          </a:xfrm>
          <a:prstGeom prst="rect">
            <a:avLst/>
          </a:prstGeom>
          <a:noFill/>
        </p:spPr>
        <p:txBody>
          <a:bodyPr vert="horz" wrap="none" lIns="0" tIns="0" rIns="0" bIns="0" rtlCol="0">
            <a:spAutoFit/>
          </a:bodyPr>
          <a:lstStyle/>
          <a:p>
            <a:pPr algn="l">
              <a:spcBef>
                <a:spcPts val="600"/>
              </a:spcBef>
            </a:pPr>
            <a:r>
              <a:rPr lang="en-US" sz="1400"/>
              <a:t>…and then also use fine-tuning on smaller LLMs.</a:t>
            </a:r>
          </a:p>
        </p:txBody>
      </p:sp>
    </p:spTree>
    <p:extLst>
      <p:ext uri="{BB962C8B-B14F-4D97-AF65-F5344CB8AC3E}">
        <p14:creationId xmlns:p14="http://schemas.microsoft.com/office/powerpoint/2010/main" val="1845761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EC74-57FD-BCAD-57F3-AF768846AC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925545-ACB1-902A-CA85-50C54BF0142B}"/>
              </a:ext>
            </a:extLst>
          </p:cNvPr>
          <p:cNvSpPr>
            <a:spLocks noGrp="1"/>
          </p:cNvSpPr>
          <p:nvPr>
            <p:ph idx="1"/>
          </p:nvPr>
        </p:nvSpPr>
        <p:spPr/>
        <p:txBody>
          <a:bodyPr/>
          <a:lstStyle/>
          <a:p>
            <a:pPr marL="342900" indent="-342900">
              <a:buFont typeface="+mj-lt"/>
              <a:buAutoNum type="arabicPeriod" startAt="7"/>
            </a:pPr>
            <a:r>
              <a:rPr lang="en-US" b="1" dirty="0"/>
              <a:t>Tree-of-Thought:</a:t>
            </a:r>
            <a:r>
              <a:rPr lang="en-US" dirty="0"/>
              <a:t> Uses prompt engineering to generate a tree of answers and then reflects on each of the answers.  Then combine the best of the results for a final result.</a:t>
            </a:r>
          </a:p>
          <a:p>
            <a:pPr marL="342900" indent="-342900">
              <a:buFont typeface="+mj-lt"/>
              <a:buAutoNum type="arabicPeriod" startAt="7"/>
            </a:pPr>
            <a:r>
              <a:rPr lang="en-US" b="1" dirty="0"/>
              <a:t>Retrieval Augmented Generation (RAG) </a:t>
            </a:r>
            <a:r>
              <a:rPr lang="en-US" dirty="0"/>
              <a:t>– get similar data from Wikipedia and add it to the prompt</a:t>
            </a:r>
          </a:p>
          <a:p>
            <a:pPr marL="342900" indent="-342900">
              <a:buFont typeface="+mj-lt"/>
              <a:buAutoNum type="arabicPeriod" startAt="7"/>
            </a:pPr>
            <a:r>
              <a:rPr lang="en-US" b="1" dirty="0"/>
              <a:t>Automatic Reasoning and Tool-use (ART) - </a:t>
            </a:r>
            <a:r>
              <a:rPr lang="en-US" dirty="0"/>
              <a:t>Combining </a:t>
            </a:r>
            <a:r>
              <a:rPr lang="en-US" dirty="0" err="1"/>
              <a:t>CoT</a:t>
            </a:r>
            <a:r>
              <a:rPr lang="en-US" dirty="0"/>
              <a:t> prompting and tools in an interleaved manner</a:t>
            </a:r>
          </a:p>
          <a:p>
            <a:pPr marL="342900" indent="-342900">
              <a:buFont typeface="+mj-lt"/>
              <a:buAutoNum type="arabicPeriod" startAt="7"/>
            </a:pPr>
            <a:r>
              <a:rPr lang="en-US" b="1" dirty="0"/>
              <a:t>Active-Prompt </a:t>
            </a:r>
            <a:r>
              <a:rPr lang="en-US" dirty="0"/>
              <a:t>– Adapt LLMs to different task-specific example prompts (annotated with human-designed </a:t>
            </a:r>
            <a:r>
              <a:rPr lang="en-US" dirty="0" err="1"/>
              <a:t>CoT</a:t>
            </a:r>
            <a:r>
              <a:rPr lang="en-US" dirty="0"/>
              <a:t> reasoning).</a:t>
            </a:r>
          </a:p>
          <a:p>
            <a:pPr marL="342900" indent="-342900">
              <a:buFont typeface="+mj-lt"/>
              <a:buAutoNum type="arabicPeriod" startAt="7"/>
            </a:pPr>
            <a:r>
              <a:rPr lang="en-US" b="1" dirty="0"/>
              <a:t>Directional Stimulus Prompting </a:t>
            </a:r>
            <a:r>
              <a:rPr lang="en-US" dirty="0"/>
              <a:t>–  The policy LM can be small and optimized to generate the hints that guide a black-box frozen LLM.</a:t>
            </a:r>
          </a:p>
        </p:txBody>
      </p:sp>
    </p:spTree>
    <p:extLst>
      <p:ext uri="{BB962C8B-B14F-4D97-AF65-F5344CB8AC3E}">
        <p14:creationId xmlns:p14="http://schemas.microsoft.com/office/powerpoint/2010/main" val="423257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F417D-0C23-0E70-1BB7-58E8EF98D7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8D8F2A-5AAF-4669-E1FE-07C47658A68F}"/>
              </a:ext>
            </a:extLst>
          </p:cNvPr>
          <p:cNvSpPr>
            <a:spLocks noGrp="1"/>
          </p:cNvSpPr>
          <p:nvPr>
            <p:ph idx="1"/>
          </p:nvPr>
        </p:nvSpPr>
        <p:spPr/>
        <p:txBody>
          <a:bodyPr/>
          <a:lstStyle/>
          <a:p>
            <a:pPr marL="342900" indent="-342900">
              <a:buFont typeface="+mj-lt"/>
              <a:buAutoNum type="arabicPeriod" startAt="12"/>
            </a:pPr>
            <a:r>
              <a:rPr lang="en-US" b="1" dirty="0" err="1"/>
              <a:t>ReAct</a:t>
            </a:r>
            <a:r>
              <a:rPr lang="en-US" dirty="0"/>
              <a:t> - LLMs are used to generate both reasoning traces and task-specific actions in an interleaved manner.</a:t>
            </a:r>
          </a:p>
          <a:p>
            <a:pPr marL="342900" indent="-342900">
              <a:buFont typeface="+mj-lt"/>
              <a:buAutoNum type="arabicPeriod" startAt="12"/>
            </a:pPr>
            <a:r>
              <a:rPr lang="en-US" b="1" dirty="0"/>
              <a:t>Multimodal </a:t>
            </a:r>
            <a:r>
              <a:rPr lang="en-US" b="1" dirty="0" err="1"/>
              <a:t>CoT</a:t>
            </a:r>
            <a:r>
              <a:rPr lang="en-US" b="1" dirty="0"/>
              <a:t> </a:t>
            </a:r>
            <a:r>
              <a:rPr lang="en-US" dirty="0"/>
              <a:t>- a multimodal chain-of-thought prompting approach</a:t>
            </a:r>
          </a:p>
          <a:p>
            <a:pPr marL="342900" indent="-342900">
              <a:buFont typeface="+mj-lt"/>
              <a:buAutoNum type="arabicPeriod" startAt="12"/>
            </a:pPr>
            <a:endParaRPr lang="en-US" dirty="0"/>
          </a:p>
          <a:p>
            <a:pPr marL="342900" indent="-342900">
              <a:buFont typeface="+mj-lt"/>
              <a:buAutoNum type="arabicPeriod" startAt="12"/>
            </a:pPr>
            <a:r>
              <a:rPr lang="en-US" b="1" dirty="0"/>
              <a:t>Graph Prompting </a:t>
            </a:r>
            <a:r>
              <a:rPr lang="en-US" dirty="0"/>
              <a:t>- a new prompting framework for graphs to improve performance on downstream tasks.</a:t>
            </a:r>
          </a:p>
          <a:p>
            <a:pPr marL="342900" indent="-342900">
              <a:buFont typeface="+mj-lt"/>
              <a:buAutoNum type="arabicPeriod" startAt="12"/>
            </a:pPr>
            <a:endParaRPr lang="en-US" dirty="0"/>
          </a:p>
          <a:p>
            <a:pPr marL="342900" indent="-342900">
              <a:buFont typeface="+mj-lt"/>
              <a:buAutoNum type="arabicPeriod" startAt="12"/>
            </a:pPr>
            <a:r>
              <a:rPr lang="en-US" b="1" dirty="0"/>
              <a:t>Program Synthesis: </a:t>
            </a:r>
            <a:r>
              <a:rPr lang="en-US" dirty="0"/>
              <a:t>The LLM is prompted to write a program that solves the problem, and then the program is run in an interpreter.</a:t>
            </a:r>
          </a:p>
          <a:p>
            <a:pPr marL="342900" indent="-342900">
              <a:buFont typeface="+mj-lt"/>
              <a:buAutoNum type="arabicPeriod" startAt="12"/>
            </a:pPr>
            <a:endParaRPr lang="en-US" dirty="0"/>
          </a:p>
          <a:p>
            <a:pPr marL="342900" indent="-342900">
              <a:buFont typeface="+mj-lt"/>
              <a:buAutoNum type="arabicPeriod" startAt="12"/>
            </a:pPr>
            <a:r>
              <a:rPr lang="en-US" b="1" dirty="0"/>
              <a:t>Expert Prompting</a:t>
            </a:r>
            <a:r>
              <a:rPr lang="en-US" dirty="0"/>
              <a:t>: A novel contribution of this work is to use the LLM to identify experts in the field, generate answers as if the experts wrote them, and combine the experts’ answers by collaborative decision-making.</a:t>
            </a:r>
          </a:p>
          <a:p>
            <a:pPr marL="342900" indent="-342900">
              <a:buFont typeface="+mj-lt"/>
              <a:buAutoNum type="arabicPeriod" startAt="12"/>
            </a:pPr>
            <a:endParaRPr lang="en-US" dirty="0"/>
          </a:p>
          <a:p>
            <a:pPr marL="342900" indent="-342900">
              <a:buFont typeface="+mj-lt"/>
              <a:buAutoNum type="arabicPeriod" startAt="12"/>
            </a:pPr>
            <a:endParaRPr lang="en-US" dirty="0"/>
          </a:p>
        </p:txBody>
      </p:sp>
    </p:spTree>
    <p:extLst>
      <p:ext uri="{BB962C8B-B14F-4D97-AF65-F5344CB8AC3E}">
        <p14:creationId xmlns:p14="http://schemas.microsoft.com/office/powerpoint/2010/main" val="2823189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176B7-931A-F8BE-1349-A349AEDEE7D3}"/>
              </a:ext>
            </a:extLst>
          </p:cNvPr>
          <p:cNvSpPr>
            <a:spLocks noGrp="1"/>
          </p:cNvSpPr>
          <p:nvPr>
            <p:ph type="title"/>
          </p:nvPr>
        </p:nvSpPr>
        <p:spPr>
          <a:xfrm>
            <a:off x="314323" y="291320"/>
            <a:ext cx="11467369" cy="387798"/>
          </a:xfrm>
        </p:spPr>
        <p:txBody>
          <a:bodyPr/>
          <a:lstStyle/>
          <a:p>
            <a:r>
              <a:rPr lang="en-US" sz="2800" dirty="0" err="1"/>
              <a:t>Giffy</a:t>
            </a:r>
            <a:r>
              <a:rPr lang="en-US" sz="2800" dirty="0"/>
              <a:t> Image of Related Quiz Questions from MIT Courses in EE/CS</a:t>
            </a:r>
          </a:p>
        </p:txBody>
      </p:sp>
      <p:pic>
        <p:nvPicPr>
          <p:cNvPr id="6" name="Picture 5">
            <a:extLst>
              <a:ext uri="{FF2B5EF4-FFF2-40B4-BE49-F238E27FC236}">
                <a16:creationId xmlns:a16="http://schemas.microsoft.com/office/drawing/2014/main" id="{D60701C6-8ABF-03E5-602E-608CD550D9E9}"/>
              </a:ext>
            </a:extLst>
          </p:cNvPr>
          <p:cNvPicPr>
            <a:picLocks noChangeAspect="1"/>
          </p:cNvPicPr>
          <p:nvPr/>
        </p:nvPicPr>
        <p:blipFill>
          <a:blip r:embed="rId2"/>
          <a:stretch>
            <a:fillRect/>
          </a:stretch>
        </p:blipFill>
        <p:spPr>
          <a:xfrm>
            <a:off x="1457324" y="1121822"/>
            <a:ext cx="9050221" cy="5433593"/>
          </a:xfrm>
          <a:prstGeom prst="rect">
            <a:avLst/>
          </a:prstGeom>
        </p:spPr>
      </p:pic>
      <p:sp>
        <p:nvSpPr>
          <p:cNvPr id="8" name="TextBox 7">
            <a:extLst>
              <a:ext uri="{FF2B5EF4-FFF2-40B4-BE49-F238E27FC236}">
                <a16:creationId xmlns:a16="http://schemas.microsoft.com/office/drawing/2014/main" id="{7B207185-B937-19D2-AAE2-58625C326675}"/>
              </a:ext>
            </a:extLst>
          </p:cNvPr>
          <p:cNvSpPr txBox="1"/>
          <p:nvPr/>
        </p:nvSpPr>
        <p:spPr bwMode="gray">
          <a:xfrm>
            <a:off x="728662" y="3336667"/>
            <a:ext cx="728662" cy="184666"/>
          </a:xfrm>
          <a:prstGeom prst="rect">
            <a:avLst/>
          </a:prstGeom>
          <a:noFill/>
        </p:spPr>
        <p:txBody>
          <a:bodyPr vert="horz" wrap="square" lIns="0" tIns="0" rIns="0" bIns="0" rtlCol="0">
            <a:spAutoFit/>
          </a:bodyPr>
          <a:lstStyle/>
          <a:p>
            <a:pPr algn="r">
              <a:spcBef>
                <a:spcPts val="600"/>
              </a:spcBef>
            </a:pPr>
            <a:r>
              <a:rPr lang="en-US" sz="1200" dirty="0"/>
              <a:t>Circuits</a:t>
            </a:r>
          </a:p>
        </p:txBody>
      </p:sp>
      <p:sp>
        <p:nvSpPr>
          <p:cNvPr id="2" name="TextBox 1">
            <a:extLst>
              <a:ext uri="{FF2B5EF4-FFF2-40B4-BE49-F238E27FC236}">
                <a16:creationId xmlns:a16="http://schemas.microsoft.com/office/drawing/2014/main" id="{710E5798-DF74-3683-C16D-855CC6A8A38F}"/>
              </a:ext>
            </a:extLst>
          </p:cNvPr>
          <p:cNvSpPr txBox="1"/>
          <p:nvPr/>
        </p:nvSpPr>
        <p:spPr bwMode="gray">
          <a:xfrm>
            <a:off x="2337892" y="1288848"/>
            <a:ext cx="728662" cy="184666"/>
          </a:xfrm>
          <a:prstGeom prst="rect">
            <a:avLst/>
          </a:prstGeom>
          <a:noFill/>
        </p:spPr>
        <p:txBody>
          <a:bodyPr vert="horz" wrap="square" lIns="0" tIns="0" rIns="0" bIns="0" rtlCol="0">
            <a:spAutoFit/>
          </a:bodyPr>
          <a:lstStyle/>
          <a:p>
            <a:pPr algn="r">
              <a:spcBef>
                <a:spcPts val="600"/>
              </a:spcBef>
            </a:pPr>
            <a:r>
              <a:rPr lang="en-US" sz="1200" dirty="0"/>
              <a:t>Circuits</a:t>
            </a:r>
          </a:p>
        </p:txBody>
      </p:sp>
    </p:spTree>
    <p:extLst>
      <p:ext uri="{BB962C8B-B14F-4D97-AF65-F5344CB8AC3E}">
        <p14:creationId xmlns:p14="http://schemas.microsoft.com/office/powerpoint/2010/main" val="389844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48A10E-1F73-A2D8-9BFA-7AC6DF75D63B}"/>
              </a:ext>
            </a:extLst>
          </p:cNvPr>
          <p:cNvSpPr>
            <a:spLocks noGrp="1"/>
          </p:cNvSpPr>
          <p:nvPr>
            <p:ph idx="1"/>
          </p:nvPr>
        </p:nvSpPr>
        <p:spPr>
          <a:xfrm>
            <a:off x="598885" y="4111661"/>
            <a:ext cx="10362192" cy="2340957"/>
          </a:xfrm>
        </p:spPr>
        <p:txBody>
          <a:bodyPr>
            <a:normAutofit/>
          </a:bodyPr>
          <a:lstStyle/>
          <a:p>
            <a:r>
              <a:rPr lang="en-US" b="1" dirty="0"/>
              <a:t>Prompt: </a:t>
            </a:r>
            <a:r>
              <a:rPr lang="en-US" dirty="0"/>
              <a:t>There are three experts considering how to teach a Python class on machine learning:</a:t>
            </a:r>
          </a:p>
          <a:p>
            <a:pPr marL="342900" indent="-342900">
              <a:buAutoNum type="arabicPeriod"/>
            </a:pPr>
            <a:r>
              <a:rPr lang="en-US" dirty="0"/>
              <a:t>a computer scientist</a:t>
            </a:r>
          </a:p>
          <a:p>
            <a:pPr marL="342900" indent="-342900">
              <a:buAutoNum type="arabicPeriod"/>
            </a:pPr>
            <a:r>
              <a:rPr lang="en-US" dirty="0"/>
              <a:t>a psychologist</a:t>
            </a:r>
          </a:p>
          <a:p>
            <a:pPr marL="342900" indent="-342900">
              <a:buAutoNum type="arabicPeriod"/>
            </a:pPr>
            <a:r>
              <a:rPr lang="en-US" dirty="0"/>
              <a:t>an instructional designer</a:t>
            </a:r>
          </a:p>
          <a:p>
            <a:r>
              <a:rPr lang="en-US" dirty="0"/>
              <a:t>For each expert, give their opinion on how to teach a specific topic.  They will then reflect on each other’s viewpoints and reconsider their own perspective.   At the end, combined the strengths of each perspective to create a final suggestion.</a:t>
            </a:r>
          </a:p>
        </p:txBody>
      </p:sp>
      <p:sp>
        <p:nvSpPr>
          <p:cNvPr id="3" name="Title 2">
            <a:extLst>
              <a:ext uri="{FF2B5EF4-FFF2-40B4-BE49-F238E27FC236}">
                <a16:creationId xmlns:a16="http://schemas.microsoft.com/office/drawing/2014/main" id="{DF910AD3-3445-1EE2-77F1-C2F58397B771}"/>
              </a:ext>
            </a:extLst>
          </p:cNvPr>
          <p:cNvSpPr>
            <a:spLocks noGrp="1"/>
          </p:cNvSpPr>
          <p:nvPr>
            <p:ph type="title"/>
          </p:nvPr>
        </p:nvSpPr>
        <p:spPr>
          <a:xfrm>
            <a:off x="451247" y="273924"/>
            <a:ext cx="9601200" cy="436158"/>
          </a:xfrm>
        </p:spPr>
        <p:txBody>
          <a:bodyPr/>
          <a:lstStyle/>
          <a:p>
            <a:r>
              <a:rPr lang="en-US"/>
              <a:t>Tree of Thoughts (works best on GPT-4)</a:t>
            </a:r>
          </a:p>
        </p:txBody>
      </p:sp>
      <p:sp>
        <p:nvSpPr>
          <p:cNvPr id="5" name="Rectangle 4">
            <a:extLst>
              <a:ext uri="{FF2B5EF4-FFF2-40B4-BE49-F238E27FC236}">
                <a16:creationId xmlns:a16="http://schemas.microsoft.com/office/drawing/2014/main" id="{E3B8EE5C-4A57-744A-A400-D61FFFF51C3F}"/>
              </a:ext>
            </a:extLst>
          </p:cNvPr>
          <p:cNvSpPr/>
          <p:nvPr/>
        </p:nvSpPr>
        <p:spPr bwMode="gray">
          <a:xfrm>
            <a:off x="4897500" y="1159064"/>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Psychology</a:t>
            </a:r>
            <a:endParaRPr lang="en-US" sz="1400">
              <a:solidFill>
                <a:schemeClr val="tx1">
                  <a:lumMod val="50000"/>
                </a:schemeClr>
              </a:solidFill>
            </a:endParaRP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6" name="Rectangle 5">
            <a:extLst>
              <a:ext uri="{FF2B5EF4-FFF2-40B4-BE49-F238E27FC236}">
                <a16:creationId xmlns:a16="http://schemas.microsoft.com/office/drawing/2014/main" id="{A2329D12-FF9A-7C30-8726-7E67E7983B0C}"/>
              </a:ext>
            </a:extLst>
          </p:cNvPr>
          <p:cNvSpPr/>
          <p:nvPr/>
        </p:nvSpPr>
        <p:spPr bwMode="gray">
          <a:xfrm>
            <a:off x="3335400" y="1159064"/>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Computer</a:t>
            </a:r>
          </a:p>
          <a:p>
            <a:pPr algn="ctr" rtl="0" eaLnBrk="1" fontAlgn="auto" hangingPunct="1">
              <a:lnSpc>
                <a:spcPct val="100000"/>
              </a:lnSpc>
              <a:spcBef>
                <a:spcPts val="600"/>
              </a:spcBef>
              <a:spcAft>
                <a:spcPts val="0"/>
              </a:spcAft>
            </a:pPr>
            <a:r>
              <a:rPr lang="en-US" sz="1400">
                <a:solidFill>
                  <a:schemeClr val="tx1">
                    <a:lumMod val="50000"/>
                  </a:schemeClr>
                </a:solidFill>
              </a:rPr>
              <a:t>Science</a:t>
            </a: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7" name="Rectangle 6">
            <a:extLst>
              <a:ext uri="{FF2B5EF4-FFF2-40B4-BE49-F238E27FC236}">
                <a16:creationId xmlns:a16="http://schemas.microsoft.com/office/drawing/2014/main" id="{F6AC06B9-2AF9-AEC9-CFA9-9AF99623A35F}"/>
              </a:ext>
            </a:extLst>
          </p:cNvPr>
          <p:cNvSpPr/>
          <p:nvPr/>
        </p:nvSpPr>
        <p:spPr bwMode="gray">
          <a:xfrm>
            <a:off x="6459600" y="1159064"/>
            <a:ext cx="1293018" cy="842962"/>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Instructional</a:t>
            </a:r>
          </a:p>
          <a:p>
            <a:pPr algn="ctr" rtl="0" eaLnBrk="1" fontAlgn="auto" hangingPunct="1">
              <a:lnSpc>
                <a:spcPct val="100000"/>
              </a:lnSpc>
              <a:spcBef>
                <a:spcPts val="600"/>
              </a:spcBef>
              <a:spcAft>
                <a:spcPts val="0"/>
              </a:spcAft>
            </a:pPr>
            <a:r>
              <a:rPr lang="en-US" sz="1400">
                <a:solidFill>
                  <a:schemeClr val="tx1">
                    <a:lumMod val="50000"/>
                  </a:schemeClr>
                </a:solidFill>
              </a:rPr>
              <a:t>Designer</a:t>
            </a:r>
          </a:p>
          <a:p>
            <a:pPr algn="ctr" rtl="0" eaLnBrk="1" fontAlgn="auto" hangingPunct="1">
              <a:lnSpc>
                <a:spcPct val="100000"/>
              </a:lnSpc>
              <a:spcBef>
                <a:spcPts val="600"/>
              </a:spcBef>
              <a:spcAft>
                <a:spcPts val="0"/>
              </a:spcAft>
            </a:pPr>
            <a:r>
              <a:rPr lang="en-US" sz="1400" b="0" i="0" u="none" baseline="0">
                <a:solidFill>
                  <a:schemeClr val="tx1">
                    <a:lumMod val="50000"/>
                  </a:schemeClr>
                </a:solidFill>
              </a:rPr>
              <a:t>Perspective</a:t>
            </a:r>
            <a:endParaRPr lang="en-US" sz="1400" b="0" i="0" u="none" baseline="0">
              <a:solidFill>
                <a:srgbClr val="FFFFFF"/>
              </a:solidFill>
            </a:endParaRPr>
          </a:p>
        </p:txBody>
      </p:sp>
      <p:sp>
        <p:nvSpPr>
          <p:cNvPr id="8" name="Rectangle 7">
            <a:extLst>
              <a:ext uri="{FF2B5EF4-FFF2-40B4-BE49-F238E27FC236}">
                <a16:creationId xmlns:a16="http://schemas.microsoft.com/office/drawing/2014/main" id="{9B6DF04D-51FF-24FB-5CE0-933557883D67}"/>
              </a:ext>
            </a:extLst>
          </p:cNvPr>
          <p:cNvSpPr/>
          <p:nvPr/>
        </p:nvSpPr>
        <p:spPr bwMode="gray">
          <a:xfrm>
            <a:off x="4897500" y="2438185"/>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sp>
        <p:nvSpPr>
          <p:cNvPr id="9" name="Rectangle 8">
            <a:extLst>
              <a:ext uri="{FF2B5EF4-FFF2-40B4-BE49-F238E27FC236}">
                <a16:creationId xmlns:a16="http://schemas.microsoft.com/office/drawing/2014/main" id="{C205E10E-A5CC-964B-D2BA-F32EE1E396E6}"/>
              </a:ext>
            </a:extLst>
          </p:cNvPr>
          <p:cNvSpPr/>
          <p:nvPr/>
        </p:nvSpPr>
        <p:spPr bwMode="gray">
          <a:xfrm>
            <a:off x="3335400" y="2438185"/>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sp>
        <p:nvSpPr>
          <p:cNvPr id="10" name="Rectangle 9">
            <a:extLst>
              <a:ext uri="{FF2B5EF4-FFF2-40B4-BE49-F238E27FC236}">
                <a16:creationId xmlns:a16="http://schemas.microsoft.com/office/drawing/2014/main" id="{54FBA2E8-9D34-CA41-8403-31DDA7D5BE93}"/>
              </a:ext>
            </a:extLst>
          </p:cNvPr>
          <p:cNvSpPr/>
          <p:nvPr/>
        </p:nvSpPr>
        <p:spPr bwMode="gray">
          <a:xfrm>
            <a:off x="6459600" y="2438185"/>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Reflection</a:t>
            </a:r>
            <a:endParaRPr lang="en-US" sz="1400" b="0" i="0" u="none" baseline="0">
              <a:solidFill>
                <a:srgbClr val="FFFFFF"/>
              </a:solidFill>
            </a:endParaRPr>
          </a:p>
        </p:txBody>
      </p:sp>
      <p:cxnSp>
        <p:nvCxnSpPr>
          <p:cNvPr id="12" name="Straight Arrow Connector 11">
            <a:extLst>
              <a:ext uri="{FF2B5EF4-FFF2-40B4-BE49-F238E27FC236}">
                <a16:creationId xmlns:a16="http://schemas.microsoft.com/office/drawing/2014/main" id="{3C8C5B87-1F9A-F096-799D-25CEB6F647B4}"/>
              </a:ext>
            </a:extLst>
          </p:cNvPr>
          <p:cNvCxnSpPr>
            <a:stCxn id="6" idx="2"/>
            <a:endCxn id="9" idx="0"/>
          </p:cNvCxnSpPr>
          <p:nvPr/>
        </p:nvCxnSpPr>
        <p:spPr bwMode="gray">
          <a:xfrm>
            <a:off x="3981909" y="2002026"/>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9098030-901F-8A82-D927-F372D465D3CC}"/>
              </a:ext>
            </a:extLst>
          </p:cNvPr>
          <p:cNvCxnSpPr/>
          <p:nvPr/>
        </p:nvCxnSpPr>
        <p:spPr bwMode="gray">
          <a:xfrm>
            <a:off x="5555915" y="2002026"/>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485249-6219-8670-AF84-FAF6BA1AF6A8}"/>
              </a:ext>
            </a:extLst>
          </p:cNvPr>
          <p:cNvCxnSpPr/>
          <p:nvPr/>
        </p:nvCxnSpPr>
        <p:spPr bwMode="gray">
          <a:xfrm>
            <a:off x="7151353" y="2002026"/>
            <a:ext cx="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11D801-7E41-1B9E-5B12-A435B766F80F}"/>
              </a:ext>
            </a:extLst>
          </p:cNvPr>
          <p:cNvCxnSpPr>
            <a:cxnSpLocks/>
            <a:stCxn id="9" idx="0"/>
            <a:endCxn id="5" idx="2"/>
          </p:cNvCxnSpPr>
          <p:nvPr/>
        </p:nvCxnSpPr>
        <p:spPr bwMode="gray">
          <a:xfrm flipV="1">
            <a:off x="39819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01ADBE-26A2-64F6-4783-9203E957D145}"/>
              </a:ext>
            </a:extLst>
          </p:cNvPr>
          <p:cNvCxnSpPr>
            <a:cxnSpLocks/>
            <a:stCxn id="9" idx="0"/>
            <a:endCxn id="7" idx="2"/>
          </p:cNvCxnSpPr>
          <p:nvPr/>
        </p:nvCxnSpPr>
        <p:spPr bwMode="gray">
          <a:xfrm flipV="1">
            <a:off x="3981909" y="2002026"/>
            <a:ext cx="31242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9EC912-9DD9-42F6-3743-E804BBAD4A1D}"/>
              </a:ext>
            </a:extLst>
          </p:cNvPr>
          <p:cNvCxnSpPr>
            <a:cxnSpLocks/>
            <a:stCxn id="8" idx="0"/>
            <a:endCxn id="6" idx="2"/>
          </p:cNvCxnSpPr>
          <p:nvPr/>
        </p:nvCxnSpPr>
        <p:spPr bwMode="gray">
          <a:xfrm flipH="1" flipV="1">
            <a:off x="39819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6D2CE2-5268-9BE2-790E-FC84B09AD00C}"/>
              </a:ext>
            </a:extLst>
          </p:cNvPr>
          <p:cNvCxnSpPr>
            <a:cxnSpLocks/>
            <a:stCxn id="10" idx="0"/>
            <a:endCxn id="6" idx="2"/>
          </p:cNvCxnSpPr>
          <p:nvPr/>
        </p:nvCxnSpPr>
        <p:spPr bwMode="gray">
          <a:xfrm flipH="1" flipV="1">
            <a:off x="3981909" y="2002026"/>
            <a:ext cx="31242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21CCF9-9192-A030-156D-18ED861908ED}"/>
              </a:ext>
            </a:extLst>
          </p:cNvPr>
          <p:cNvCxnSpPr>
            <a:cxnSpLocks/>
            <a:stCxn id="8" idx="0"/>
            <a:endCxn id="7" idx="2"/>
          </p:cNvCxnSpPr>
          <p:nvPr/>
        </p:nvCxnSpPr>
        <p:spPr bwMode="gray">
          <a:xfrm flipV="1">
            <a:off x="55440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1A79A5C-7240-BFC7-CBF3-C6A7D256DE64}"/>
              </a:ext>
            </a:extLst>
          </p:cNvPr>
          <p:cNvCxnSpPr>
            <a:cxnSpLocks/>
            <a:stCxn id="10" idx="0"/>
            <a:endCxn id="5" idx="2"/>
          </p:cNvCxnSpPr>
          <p:nvPr/>
        </p:nvCxnSpPr>
        <p:spPr bwMode="gray">
          <a:xfrm flipH="1" flipV="1">
            <a:off x="5544009" y="2002026"/>
            <a:ext cx="1562100" cy="436159"/>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93C3FA8-0AE9-4B2F-033F-125460CA6E91}"/>
              </a:ext>
            </a:extLst>
          </p:cNvPr>
          <p:cNvCxnSpPr>
            <a:cxnSpLocks/>
            <a:stCxn id="9" idx="2"/>
            <a:endCxn id="37" idx="0"/>
          </p:cNvCxnSpPr>
          <p:nvPr/>
        </p:nvCxnSpPr>
        <p:spPr bwMode="gray">
          <a:xfrm>
            <a:off x="3981909" y="2972372"/>
            <a:ext cx="1557338"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6B0D43-307D-9B9F-D823-E7F1D43D7F34}"/>
              </a:ext>
            </a:extLst>
          </p:cNvPr>
          <p:cNvCxnSpPr>
            <a:cxnSpLocks/>
            <a:stCxn id="10" idx="2"/>
            <a:endCxn id="37" idx="0"/>
          </p:cNvCxnSpPr>
          <p:nvPr/>
        </p:nvCxnSpPr>
        <p:spPr bwMode="gray">
          <a:xfrm flipH="1">
            <a:off x="5539247" y="2972372"/>
            <a:ext cx="1566862"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15BDB43-661B-9A7F-6831-2973663A82E9}"/>
              </a:ext>
            </a:extLst>
          </p:cNvPr>
          <p:cNvCxnSpPr>
            <a:cxnSpLocks/>
            <a:stCxn id="8" idx="2"/>
            <a:endCxn id="37" idx="0"/>
          </p:cNvCxnSpPr>
          <p:nvPr/>
        </p:nvCxnSpPr>
        <p:spPr bwMode="gray">
          <a:xfrm flipH="1">
            <a:off x="5539247" y="2972372"/>
            <a:ext cx="4762" cy="474786"/>
          </a:xfrm>
          <a:prstGeom prst="straightConnector1">
            <a:avLst/>
          </a:prstGeom>
          <a:ln w="381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C340073-F4FD-8D61-F7F2-9F7EEFC88889}"/>
              </a:ext>
            </a:extLst>
          </p:cNvPr>
          <p:cNvSpPr/>
          <p:nvPr/>
        </p:nvSpPr>
        <p:spPr bwMode="gray">
          <a:xfrm>
            <a:off x="4892738" y="3447158"/>
            <a:ext cx="1293018" cy="534187"/>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400" b="0" i="0" u="none" baseline="0">
                <a:solidFill>
                  <a:schemeClr val="tx1">
                    <a:lumMod val="50000"/>
                  </a:schemeClr>
                </a:solidFill>
              </a:rPr>
              <a:t>Final Result</a:t>
            </a:r>
            <a:endParaRPr lang="en-US" sz="1400" b="0" i="0" u="none" baseline="0">
              <a:solidFill>
                <a:srgbClr val="FFFFFF"/>
              </a:solidFill>
            </a:endParaRPr>
          </a:p>
        </p:txBody>
      </p:sp>
    </p:spTree>
    <p:extLst>
      <p:ext uri="{BB962C8B-B14F-4D97-AF65-F5344CB8AC3E}">
        <p14:creationId xmlns:p14="http://schemas.microsoft.com/office/powerpoint/2010/main" val="4194503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076447-DAC2-41B3-E1AA-949F1942C5EC}"/>
              </a:ext>
            </a:extLst>
          </p:cNvPr>
          <p:cNvSpPr>
            <a:spLocks noGrp="1"/>
          </p:cNvSpPr>
          <p:nvPr>
            <p:ph type="title"/>
          </p:nvPr>
        </p:nvSpPr>
        <p:spPr>
          <a:xfrm>
            <a:off x="442912" y="269889"/>
            <a:ext cx="9601200" cy="304699"/>
          </a:xfrm>
        </p:spPr>
        <p:txBody>
          <a:bodyPr/>
          <a:lstStyle/>
          <a:p>
            <a:r>
              <a:rPr lang="en-US"/>
              <a:t>Viewpoints</a:t>
            </a:r>
          </a:p>
        </p:txBody>
      </p:sp>
      <p:pic>
        <p:nvPicPr>
          <p:cNvPr id="4" name="Picture 3">
            <a:extLst>
              <a:ext uri="{FF2B5EF4-FFF2-40B4-BE49-F238E27FC236}">
                <a16:creationId xmlns:a16="http://schemas.microsoft.com/office/drawing/2014/main" id="{0AD90FE1-0F3C-962E-0C97-9AE6961C4D5D}"/>
              </a:ext>
            </a:extLst>
          </p:cNvPr>
          <p:cNvPicPr>
            <a:picLocks noChangeAspect="1"/>
          </p:cNvPicPr>
          <p:nvPr/>
        </p:nvPicPr>
        <p:blipFill>
          <a:blip r:embed="rId2"/>
          <a:stretch>
            <a:fillRect/>
          </a:stretch>
        </p:blipFill>
        <p:spPr>
          <a:xfrm>
            <a:off x="2802727" y="1057721"/>
            <a:ext cx="6066926" cy="5386388"/>
          </a:xfrm>
          <a:prstGeom prst="rect">
            <a:avLst/>
          </a:prstGeom>
        </p:spPr>
      </p:pic>
    </p:spTree>
    <p:extLst>
      <p:ext uri="{BB962C8B-B14F-4D97-AF65-F5344CB8AC3E}">
        <p14:creationId xmlns:p14="http://schemas.microsoft.com/office/powerpoint/2010/main" val="2916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FC6E-D8DB-7114-A213-B0AB290EA5AF}"/>
              </a:ext>
            </a:extLst>
          </p:cNvPr>
          <p:cNvSpPr>
            <a:spLocks noGrp="1"/>
          </p:cNvSpPr>
          <p:nvPr>
            <p:ph type="title"/>
          </p:nvPr>
        </p:nvSpPr>
        <p:spPr/>
        <p:txBody>
          <a:bodyPr/>
          <a:lstStyle/>
          <a:p>
            <a:r>
              <a:rPr lang="en-US" dirty="0"/>
              <a:t>Class License</a:t>
            </a:r>
          </a:p>
        </p:txBody>
      </p:sp>
      <p:sp>
        <p:nvSpPr>
          <p:cNvPr id="3" name="Content Placeholder 2">
            <a:extLst>
              <a:ext uri="{FF2B5EF4-FFF2-40B4-BE49-F238E27FC236}">
                <a16:creationId xmlns:a16="http://schemas.microsoft.com/office/drawing/2014/main" id="{45B624F8-3391-34FC-03A2-5553C9CC49C4}"/>
              </a:ext>
            </a:extLst>
          </p:cNvPr>
          <p:cNvSpPr>
            <a:spLocks noGrp="1"/>
          </p:cNvSpPr>
          <p:nvPr>
            <p:ph idx="1"/>
          </p:nvPr>
        </p:nvSpPr>
        <p:spPr>
          <a:xfrm>
            <a:off x="457199" y="1036788"/>
            <a:ext cx="10937632" cy="1138376"/>
          </a:xfrm>
        </p:spPr>
        <p:txBody>
          <a:bodyPr>
            <a:noAutofit/>
          </a:bodyPr>
          <a:lstStyle/>
          <a:p>
            <a:r>
              <a:rPr lang="en-US" dirty="0"/>
              <a:t>Slides and examples are all licensed under Creative Commons Sharealike with Attribution Noncommercial</a:t>
            </a:r>
          </a:p>
          <a:p>
            <a:endParaRPr lang="en-US" dirty="0"/>
          </a:p>
          <a:p>
            <a:r>
              <a:rPr lang="en-US" dirty="0"/>
              <a:t>GitHub Repo: </a:t>
            </a:r>
            <a:r>
              <a:rPr lang="en-US" sz="3600" dirty="0">
                <a:solidFill>
                  <a:schemeClr val="accent6">
                    <a:lumMod val="60000"/>
                    <a:lumOff val="40000"/>
                  </a:schemeClr>
                </a:solidFill>
              </a:rPr>
              <a:t>https://</a:t>
            </a:r>
            <a:r>
              <a:rPr lang="en-US" sz="3600" dirty="0" err="1">
                <a:solidFill>
                  <a:schemeClr val="accent6">
                    <a:lumMod val="60000"/>
                    <a:lumOff val="40000"/>
                  </a:schemeClr>
                </a:solidFill>
              </a:rPr>
              <a:t>dmccreary.github.io</a:t>
            </a:r>
            <a:r>
              <a:rPr lang="en-US" sz="3600" dirty="0">
                <a:solidFill>
                  <a:schemeClr val="accent6">
                    <a:lumMod val="60000"/>
                    <a:lumOff val="40000"/>
                  </a:schemeClr>
                </a:solidFill>
              </a:rPr>
              <a:t>/prompt-class/</a:t>
            </a:r>
          </a:p>
        </p:txBody>
      </p:sp>
      <p:pic>
        <p:nvPicPr>
          <p:cNvPr id="4" name="Picture 3">
            <a:extLst>
              <a:ext uri="{FF2B5EF4-FFF2-40B4-BE49-F238E27FC236}">
                <a16:creationId xmlns:a16="http://schemas.microsoft.com/office/drawing/2014/main" id="{96D2CED1-D3D1-FF36-8973-1399CA6C520A}"/>
              </a:ext>
            </a:extLst>
          </p:cNvPr>
          <p:cNvPicPr>
            <a:picLocks noChangeAspect="1"/>
          </p:cNvPicPr>
          <p:nvPr/>
        </p:nvPicPr>
        <p:blipFill>
          <a:blip r:embed="rId3"/>
          <a:stretch>
            <a:fillRect/>
          </a:stretch>
        </p:blipFill>
        <p:spPr>
          <a:xfrm>
            <a:off x="1891323" y="2760512"/>
            <a:ext cx="7747000" cy="3289300"/>
          </a:xfrm>
          <a:prstGeom prst="rect">
            <a:avLst/>
          </a:prstGeom>
        </p:spPr>
      </p:pic>
    </p:spTree>
    <p:extLst>
      <p:ext uri="{BB962C8B-B14F-4D97-AF65-F5344CB8AC3E}">
        <p14:creationId xmlns:p14="http://schemas.microsoft.com/office/powerpoint/2010/main" val="3917065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910226-FE15-AE33-D67C-3DB653E55918}"/>
              </a:ext>
            </a:extLst>
          </p:cNvPr>
          <p:cNvPicPr>
            <a:picLocks noGrp="1" noChangeAspect="1"/>
          </p:cNvPicPr>
          <p:nvPr>
            <p:ph idx="1"/>
          </p:nvPr>
        </p:nvPicPr>
        <p:blipFill>
          <a:blip r:embed="rId2"/>
          <a:stretch>
            <a:fillRect/>
          </a:stretch>
        </p:blipFill>
        <p:spPr>
          <a:xfrm>
            <a:off x="2719909" y="1132284"/>
            <a:ext cx="6752181" cy="4593431"/>
          </a:xfrm>
          <a:prstGeom prst="rect">
            <a:avLst/>
          </a:prstGeom>
        </p:spPr>
      </p:pic>
      <p:sp>
        <p:nvSpPr>
          <p:cNvPr id="3" name="Title 2">
            <a:extLst>
              <a:ext uri="{FF2B5EF4-FFF2-40B4-BE49-F238E27FC236}">
                <a16:creationId xmlns:a16="http://schemas.microsoft.com/office/drawing/2014/main" id="{C93DEA48-7323-B63D-A656-80B81B00EA3D}"/>
              </a:ext>
            </a:extLst>
          </p:cNvPr>
          <p:cNvSpPr>
            <a:spLocks noGrp="1"/>
          </p:cNvSpPr>
          <p:nvPr>
            <p:ph type="title"/>
          </p:nvPr>
        </p:nvSpPr>
        <p:spPr>
          <a:xfrm>
            <a:off x="450055" y="262929"/>
            <a:ext cx="9601200" cy="304699"/>
          </a:xfrm>
        </p:spPr>
        <p:txBody>
          <a:bodyPr/>
          <a:lstStyle/>
          <a:p>
            <a:r>
              <a:rPr lang="en-US" dirty="0"/>
              <a:t>Reflections and Reconsiderations</a:t>
            </a:r>
          </a:p>
        </p:txBody>
      </p:sp>
    </p:spTree>
    <p:extLst>
      <p:ext uri="{BB962C8B-B14F-4D97-AF65-F5344CB8AC3E}">
        <p14:creationId xmlns:p14="http://schemas.microsoft.com/office/powerpoint/2010/main" val="730884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938DB-A35B-B7A0-6CFA-CB96213DAE6D}"/>
              </a:ext>
            </a:extLst>
          </p:cNvPr>
          <p:cNvSpPr>
            <a:spLocks noGrp="1"/>
          </p:cNvSpPr>
          <p:nvPr>
            <p:ph type="title"/>
          </p:nvPr>
        </p:nvSpPr>
        <p:spPr>
          <a:xfrm>
            <a:off x="464342" y="412764"/>
            <a:ext cx="9601200" cy="304699"/>
          </a:xfrm>
        </p:spPr>
        <p:txBody>
          <a:bodyPr/>
          <a:lstStyle/>
          <a:p>
            <a:r>
              <a:rPr lang="en-US"/>
              <a:t>Final Suggestion</a:t>
            </a:r>
          </a:p>
        </p:txBody>
      </p:sp>
      <p:pic>
        <p:nvPicPr>
          <p:cNvPr id="4" name="Picture 3">
            <a:extLst>
              <a:ext uri="{FF2B5EF4-FFF2-40B4-BE49-F238E27FC236}">
                <a16:creationId xmlns:a16="http://schemas.microsoft.com/office/drawing/2014/main" id="{0B6B74B5-7EC1-9567-5572-6BE480A0FC76}"/>
              </a:ext>
            </a:extLst>
          </p:cNvPr>
          <p:cNvPicPr>
            <a:picLocks noChangeAspect="1"/>
          </p:cNvPicPr>
          <p:nvPr/>
        </p:nvPicPr>
        <p:blipFill>
          <a:blip r:embed="rId2"/>
          <a:stretch>
            <a:fillRect/>
          </a:stretch>
        </p:blipFill>
        <p:spPr>
          <a:xfrm>
            <a:off x="2209800" y="942768"/>
            <a:ext cx="7772400" cy="4972463"/>
          </a:xfrm>
          <a:prstGeom prst="rect">
            <a:avLst/>
          </a:prstGeom>
        </p:spPr>
      </p:pic>
    </p:spTree>
    <p:extLst>
      <p:ext uri="{BB962C8B-B14F-4D97-AF65-F5344CB8AC3E}">
        <p14:creationId xmlns:p14="http://schemas.microsoft.com/office/powerpoint/2010/main" val="133807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733A-80E3-0D9E-7273-ABEB41CF2970}"/>
              </a:ext>
            </a:extLst>
          </p:cNvPr>
          <p:cNvSpPr>
            <a:spLocks noGrp="1"/>
          </p:cNvSpPr>
          <p:nvPr>
            <p:ph type="title"/>
          </p:nvPr>
        </p:nvSpPr>
        <p:spPr/>
        <p:txBody>
          <a:bodyPr/>
          <a:lstStyle/>
          <a:p>
            <a:r>
              <a:rPr lang="en-US" dirty="0"/>
              <a:t>Ask ChatGPT to Explain Embeddings</a:t>
            </a:r>
          </a:p>
        </p:txBody>
      </p:sp>
      <p:sp>
        <p:nvSpPr>
          <p:cNvPr id="3" name="Content Placeholder 2">
            <a:extLst>
              <a:ext uri="{FF2B5EF4-FFF2-40B4-BE49-F238E27FC236}">
                <a16:creationId xmlns:a16="http://schemas.microsoft.com/office/drawing/2014/main" id="{5212F015-22F5-BB5F-7F05-9FED5395255B}"/>
              </a:ext>
            </a:extLst>
          </p:cNvPr>
          <p:cNvSpPr>
            <a:spLocks noGrp="1"/>
          </p:cNvSpPr>
          <p:nvPr>
            <p:ph idx="1"/>
          </p:nvPr>
        </p:nvSpPr>
        <p:spPr>
          <a:xfrm>
            <a:off x="457199" y="1270340"/>
            <a:ext cx="10515600" cy="2028496"/>
          </a:xfrm>
        </p:spPr>
        <p:txBody>
          <a:bodyPr>
            <a:noAutofit/>
          </a:bodyPr>
          <a:lstStyle/>
          <a:p>
            <a:pPr marL="0" indent="0">
              <a:buNone/>
            </a:pPr>
            <a:r>
              <a:rPr lang="en-US" sz="2000" b="1" dirty="0">
                <a:solidFill>
                  <a:schemeClr val="accent2"/>
                </a:solidFill>
              </a:rPr>
              <a:t>Prompt: In NLP, what is an Embedding?</a:t>
            </a:r>
            <a:endParaRPr lang="en-US" sz="2000" b="1" dirty="0"/>
          </a:p>
          <a:p>
            <a:pPr marL="0" indent="0">
              <a:spcAft>
                <a:spcPts val="1000"/>
              </a:spcAft>
              <a:buNone/>
            </a:pPr>
            <a:r>
              <a:rPr lang="en-US" sz="2000" dirty="0"/>
              <a:t>In natural language processing (NLP), an embedding refers to </a:t>
            </a:r>
            <a:r>
              <a:rPr lang="en-US" sz="2000" b="1" dirty="0"/>
              <a:t>a dense vector representation of a word or a textual unit</a:t>
            </a:r>
            <a:r>
              <a:rPr lang="en-US" sz="2000" dirty="0"/>
              <a:t> (e.g., sentence, paragraph) in a continuous </a:t>
            </a:r>
            <a:r>
              <a:rPr lang="en-US" sz="2000" b="1" dirty="0"/>
              <a:t>vector space</a:t>
            </a:r>
            <a:r>
              <a:rPr lang="en-US" sz="2000" dirty="0"/>
              <a:t>. The goal of word embeddings is to capture the </a:t>
            </a:r>
            <a:r>
              <a:rPr lang="en-US" sz="2000" b="1" dirty="0"/>
              <a:t>semantic</a:t>
            </a:r>
            <a:r>
              <a:rPr lang="en-US" sz="2000" dirty="0"/>
              <a:t> and syntactic relationships between words, enabling machines to understand and process human language more effectively.</a:t>
            </a:r>
          </a:p>
          <a:p>
            <a:pPr marL="0" indent="0">
              <a:buNone/>
            </a:pPr>
            <a:endParaRPr lang="en-US" sz="2000" dirty="0"/>
          </a:p>
          <a:p>
            <a:pPr marL="0" indent="0">
              <a:buNone/>
            </a:pPr>
            <a:r>
              <a:rPr lang="en-US" sz="2000" dirty="0"/>
              <a:t>Semantics = Meaning</a:t>
            </a:r>
          </a:p>
        </p:txBody>
      </p:sp>
    </p:spTree>
    <p:extLst>
      <p:ext uri="{BB962C8B-B14F-4D97-AF65-F5344CB8AC3E}">
        <p14:creationId xmlns:p14="http://schemas.microsoft.com/office/powerpoint/2010/main" val="3462114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1F05F-53F2-64C5-2B13-6349FBD77EAA}"/>
              </a:ext>
            </a:extLst>
          </p:cNvPr>
          <p:cNvSpPr>
            <a:spLocks noGrp="1"/>
          </p:cNvSpPr>
          <p:nvPr>
            <p:ph type="title"/>
          </p:nvPr>
        </p:nvSpPr>
        <p:spPr>
          <a:xfrm>
            <a:off x="398039" y="414092"/>
            <a:ext cx="9601200" cy="304699"/>
          </a:xfrm>
        </p:spPr>
        <p:txBody>
          <a:bodyPr/>
          <a:lstStyle/>
          <a:p>
            <a:r>
              <a:rPr lang="en-US" dirty="0"/>
              <a:t>ChatGPT’s 6</a:t>
            </a:r>
            <a:r>
              <a:rPr lang="en-US" baseline="30000" dirty="0"/>
              <a:t>th</a:t>
            </a:r>
            <a:r>
              <a:rPr lang="en-US" dirty="0"/>
              <a:t> Grade Explanation</a:t>
            </a:r>
          </a:p>
        </p:txBody>
      </p:sp>
      <p:sp>
        <p:nvSpPr>
          <p:cNvPr id="3" name="Content Placeholder 2">
            <a:extLst>
              <a:ext uri="{FF2B5EF4-FFF2-40B4-BE49-F238E27FC236}">
                <a16:creationId xmlns:a16="http://schemas.microsoft.com/office/drawing/2014/main" id="{1640C38F-CAE8-EA2E-D725-FDE9FD2A67C1}"/>
              </a:ext>
            </a:extLst>
          </p:cNvPr>
          <p:cNvSpPr>
            <a:spLocks noGrp="1"/>
          </p:cNvSpPr>
          <p:nvPr>
            <p:ph idx="1"/>
          </p:nvPr>
        </p:nvSpPr>
        <p:spPr>
          <a:xfrm>
            <a:off x="3994923" y="1094484"/>
            <a:ext cx="7937895" cy="5349424"/>
          </a:xfrm>
          <a:solidFill>
            <a:schemeClr val="bg1"/>
          </a:solidFill>
        </p:spPr>
        <p:txBody>
          <a:bodyPr>
            <a:normAutofit fontScale="92500" lnSpcReduction="10000"/>
          </a:bodyPr>
          <a:lstStyle/>
          <a:p>
            <a:r>
              <a:rPr lang="en-US" sz="3000" dirty="0">
                <a:solidFill>
                  <a:schemeClr val="tx2"/>
                </a:solidFill>
              </a:rPr>
              <a:t>Prompt:</a:t>
            </a:r>
            <a:r>
              <a:rPr lang="en-US" sz="3000" dirty="0"/>
              <a:t> Explain Text Embeddings to a 6th-grader.</a:t>
            </a:r>
          </a:p>
          <a:p>
            <a:r>
              <a:rPr lang="en-US" dirty="0"/>
              <a:t>Hey there! Text embeddings are like </a:t>
            </a:r>
            <a:r>
              <a:rPr lang="en-US" b="1" dirty="0"/>
              <a:t>secret codes</a:t>
            </a:r>
            <a:r>
              <a:rPr lang="en-US" dirty="0"/>
              <a:t> for words and sentences. Imagine you have a special language where every word is represented by a unique set of numbers. These numbers capture the meaning and context of the word.</a:t>
            </a:r>
          </a:p>
          <a:p>
            <a:endParaRPr lang="en-US" dirty="0"/>
          </a:p>
          <a:p>
            <a:r>
              <a:rPr lang="en-US" dirty="0"/>
              <a:t>For example, the word "cat" might be represented by the numbers [0.5, 0.3, 0.8], while "dog" could be represented by [0.7, 0.9, 0.2]. These number codes help a computer understand the words and compare them to find similarities or differences.</a:t>
            </a:r>
          </a:p>
          <a:p>
            <a:endParaRPr lang="en-US" dirty="0"/>
          </a:p>
          <a:p>
            <a:r>
              <a:rPr lang="en-US" dirty="0"/>
              <a:t>Text embeddings are created by teaching a computer using lots of text examples. It learns to find patterns in the words and how they relate to each other. Once it has learned these patterns, it can create these number codes for any word you give it.</a:t>
            </a:r>
          </a:p>
          <a:p>
            <a:endParaRPr lang="en-US" dirty="0"/>
          </a:p>
          <a:p>
            <a:r>
              <a:rPr lang="en-US" b="1" dirty="0"/>
              <a:t>The cool thing is that with these text embeddings, you can do all sorts of neat things! </a:t>
            </a:r>
            <a:r>
              <a:rPr lang="en-US" dirty="0"/>
              <a:t>You can find words that have similar meanings or even predict what word might come next in a sentence. It helps computers understand and work with words just like we do.</a:t>
            </a:r>
          </a:p>
        </p:txBody>
      </p:sp>
      <p:sp>
        <p:nvSpPr>
          <p:cNvPr id="4" name="TextBox 3">
            <a:extLst>
              <a:ext uri="{FF2B5EF4-FFF2-40B4-BE49-F238E27FC236}">
                <a16:creationId xmlns:a16="http://schemas.microsoft.com/office/drawing/2014/main" id="{C3B53548-094E-02CA-3B44-226996A746CD}"/>
              </a:ext>
            </a:extLst>
          </p:cNvPr>
          <p:cNvSpPr txBox="1"/>
          <p:nvPr/>
        </p:nvSpPr>
        <p:spPr bwMode="gray">
          <a:xfrm>
            <a:off x="398039" y="2076617"/>
            <a:ext cx="684483" cy="369332"/>
          </a:xfrm>
          <a:prstGeom prst="rect">
            <a:avLst/>
          </a:prstGeom>
          <a:noFill/>
        </p:spPr>
        <p:txBody>
          <a:bodyPr vert="horz" wrap="none" lIns="0" tIns="0" rIns="0" bIns="0" rtlCol="0">
            <a:spAutoFit/>
          </a:bodyPr>
          <a:lstStyle/>
          <a:p>
            <a:pPr algn="l">
              <a:spcBef>
                <a:spcPts val="600"/>
              </a:spcBef>
            </a:pPr>
            <a:r>
              <a:rPr lang="en-US" sz="2400"/>
              <a:t>“Cat”</a:t>
            </a:r>
          </a:p>
        </p:txBody>
      </p:sp>
      <p:sp>
        <p:nvSpPr>
          <p:cNvPr id="5" name="TextBox 4">
            <a:extLst>
              <a:ext uri="{FF2B5EF4-FFF2-40B4-BE49-F238E27FC236}">
                <a16:creationId xmlns:a16="http://schemas.microsoft.com/office/drawing/2014/main" id="{CE9C6BEC-E23C-99B4-4525-378C52844B6B}"/>
              </a:ext>
            </a:extLst>
          </p:cNvPr>
          <p:cNvSpPr txBox="1"/>
          <p:nvPr/>
        </p:nvSpPr>
        <p:spPr bwMode="gray">
          <a:xfrm>
            <a:off x="1841157" y="2076614"/>
            <a:ext cx="1793761" cy="369332"/>
          </a:xfrm>
          <a:prstGeom prst="rect">
            <a:avLst/>
          </a:prstGeom>
          <a:noFill/>
        </p:spPr>
        <p:txBody>
          <a:bodyPr vert="horz" wrap="none" lIns="0" tIns="0" rIns="0" bIns="0" rtlCol="0">
            <a:spAutoFit/>
          </a:bodyPr>
          <a:lstStyle/>
          <a:p>
            <a:pPr algn="l">
              <a:spcBef>
                <a:spcPts val="600"/>
              </a:spcBef>
            </a:pPr>
            <a:r>
              <a:rPr lang="en-US" sz="2400"/>
              <a:t>[0.5, 0.3, 0.8]</a:t>
            </a:r>
          </a:p>
        </p:txBody>
      </p:sp>
      <p:sp>
        <p:nvSpPr>
          <p:cNvPr id="6" name="TextBox 5">
            <a:extLst>
              <a:ext uri="{FF2B5EF4-FFF2-40B4-BE49-F238E27FC236}">
                <a16:creationId xmlns:a16="http://schemas.microsoft.com/office/drawing/2014/main" id="{863494D6-B8A7-4464-C967-F5A1918D7D1A}"/>
              </a:ext>
            </a:extLst>
          </p:cNvPr>
          <p:cNvSpPr txBox="1"/>
          <p:nvPr/>
        </p:nvSpPr>
        <p:spPr bwMode="gray">
          <a:xfrm>
            <a:off x="398039" y="2787819"/>
            <a:ext cx="771045" cy="369332"/>
          </a:xfrm>
          <a:prstGeom prst="rect">
            <a:avLst/>
          </a:prstGeom>
          <a:noFill/>
        </p:spPr>
        <p:txBody>
          <a:bodyPr vert="horz" wrap="none" lIns="0" tIns="0" rIns="0" bIns="0" rtlCol="0">
            <a:spAutoFit/>
          </a:bodyPr>
          <a:lstStyle/>
          <a:p>
            <a:pPr algn="l">
              <a:spcBef>
                <a:spcPts val="600"/>
              </a:spcBef>
            </a:pPr>
            <a:r>
              <a:rPr lang="en-US" sz="2400"/>
              <a:t>“Dog”</a:t>
            </a:r>
          </a:p>
        </p:txBody>
      </p:sp>
      <p:sp>
        <p:nvSpPr>
          <p:cNvPr id="7" name="TextBox 6">
            <a:extLst>
              <a:ext uri="{FF2B5EF4-FFF2-40B4-BE49-F238E27FC236}">
                <a16:creationId xmlns:a16="http://schemas.microsoft.com/office/drawing/2014/main" id="{F1A4D2BF-1A6C-939E-A3B9-6E99FF5BE1CC}"/>
              </a:ext>
            </a:extLst>
          </p:cNvPr>
          <p:cNvSpPr txBox="1"/>
          <p:nvPr/>
        </p:nvSpPr>
        <p:spPr bwMode="gray">
          <a:xfrm>
            <a:off x="1841156" y="2787819"/>
            <a:ext cx="1793761" cy="369332"/>
          </a:xfrm>
          <a:prstGeom prst="rect">
            <a:avLst/>
          </a:prstGeom>
          <a:noFill/>
        </p:spPr>
        <p:txBody>
          <a:bodyPr vert="horz" wrap="none" lIns="0" tIns="0" rIns="0" bIns="0" rtlCol="0">
            <a:spAutoFit/>
          </a:bodyPr>
          <a:lstStyle/>
          <a:p>
            <a:pPr algn="l">
              <a:spcBef>
                <a:spcPts val="600"/>
              </a:spcBef>
            </a:pPr>
            <a:r>
              <a:rPr lang="en-US" sz="2400"/>
              <a:t>[0.7, 0.9, 0.2]</a:t>
            </a:r>
          </a:p>
        </p:txBody>
      </p:sp>
      <p:cxnSp>
        <p:nvCxnSpPr>
          <p:cNvPr id="8" name="Straight Connector 7">
            <a:extLst>
              <a:ext uri="{FF2B5EF4-FFF2-40B4-BE49-F238E27FC236}">
                <a16:creationId xmlns:a16="http://schemas.microsoft.com/office/drawing/2014/main" id="{7D9626C4-895E-E123-6B7D-018030067A49}"/>
              </a:ext>
            </a:extLst>
          </p:cNvPr>
          <p:cNvCxnSpPr>
            <a:cxnSpLocks/>
            <a:stCxn id="4" idx="3"/>
            <a:endCxn id="5" idx="1"/>
          </p:cNvCxnSpPr>
          <p:nvPr/>
        </p:nvCxnSpPr>
        <p:spPr bwMode="gray">
          <a:xfrm flipV="1">
            <a:off x="1082522" y="2261280"/>
            <a:ext cx="758635" cy="3"/>
          </a:xfrm>
          <a:prstGeom prst="line">
            <a:avLst/>
          </a:prstGeom>
          <a:ln w="3810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A52452-ED74-86D3-732B-732200F2B695}"/>
              </a:ext>
            </a:extLst>
          </p:cNvPr>
          <p:cNvCxnSpPr>
            <a:cxnSpLocks/>
            <a:stCxn id="6" idx="3"/>
            <a:endCxn id="7" idx="1"/>
          </p:cNvCxnSpPr>
          <p:nvPr/>
        </p:nvCxnSpPr>
        <p:spPr bwMode="gray">
          <a:xfrm>
            <a:off x="1169084" y="2972485"/>
            <a:ext cx="672072" cy="0"/>
          </a:xfrm>
          <a:prstGeom prst="line">
            <a:avLst/>
          </a:prstGeom>
          <a:ln w="3810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46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51511-65D6-4D7F-8281-52A0E3DF42E8}"/>
              </a:ext>
            </a:extLst>
          </p:cNvPr>
          <p:cNvSpPr>
            <a:spLocks noGrp="1"/>
          </p:cNvSpPr>
          <p:nvPr>
            <p:ph type="title"/>
          </p:nvPr>
        </p:nvSpPr>
        <p:spPr bwMode="gray">
          <a:xfrm>
            <a:off x="381000" y="340711"/>
            <a:ext cx="9601200" cy="304699"/>
          </a:xfrm>
        </p:spPr>
        <p:txBody>
          <a:bodyPr/>
          <a:lstStyle/>
          <a:p>
            <a:r>
              <a:rPr lang="en-US"/>
              <a:t>Prompts for Generating Workflows</a:t>
            </a:r>
          </a:p>
        </p:txBody>
      </p:sp>
      <p:pic>
        <p:nvPicPr>
          <p:cNvPr id="12" name="Picture 11">
            <a:extLst>
              <a:ext uri="{FF2B5EF4-FFF2-40B4-BE49-F238E27FC236}">
                <a16:creationId xmlns:a16="http://schemas.microsoft.com/office/drawing/2014/main" id="{7554D9E4-6A95-3238-EBDB-CF17724BF4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5921" y="2124038"/>
            <a:ext cx="5771185" cy="4133759"/>
          </a:xfrm>
          <a:prstGeom prst="rect">
            <a:avLst/>
          </a:prstGeom>
        </p:spPr>
      </p:pic>
      <p:sp>
        <p:nvSpPr>
          <p:cNvPr id="13" name="TextBox 12">
            <a:extLst>
              <a:ext uri="{FF2B5EF4-FFF2-40B4-BE49-F238E27FC236}">
                <a16:creationId xmlns:a16="http://schemas.microsoft.com/office/drawing/2014/main" id="{CA22DC79-24FC-065E-6761-4A0BD510DF2A}"/>
              </a:ext>
            </a:extLst>
          </p:cNvPr>
          <p:cNvSpPr txBox="1"/>
          <p:nvPr/>
        </p:nvSpPr>
        <p:spPr bwMode="gray">
          <a:xfrm>
            <a:off x="790247" y="1022027"/>
            <a:ext cx="9972487" cy="984885"/>
          </a:xfrm>
          <a:prstGeom prst="rect">
            <a:avLst/>
          </a:prstGeom>
          <a:solidFill>
            <a:schemeClr val="bg1">
              <a:lumMod val="95000"/>
            </a:schemeClr>
          </a:solidFill>
          <a:ln>
            <a:solidFill>
              <a:schemeClr val="tx1">
                <a:lumMod val="50000"/>
              </a:schemeClr>
            </a:solidFill>
          </a:ln>
        </p:spPr>
        <p:txBody>
          <a:bodyPr vert="horz" wrap="square" lIns="182880" tIns="182880" rIns="182880" bIns="182880" rtlCol="0">
            <a:spAutoFit/>
          </a:bodyPr>
          <a:lstStyle/>
          <a:p>
            <a:pPr algn="l">
              <a:spcBef>
                <a:spcPts val="600"/>
              </a:spcBef>
            </a:pPr>
            <a:r>
              <a:rPr lang="en-US" sz="2000" b="0" i="1" dirty="0">
                <a:solidFill>
                  <a:schemeClr val="tx1">
                    <a:lumMod val="50000"/>
                  </a:schemeClr>
                </a:solidFill>
                <a:effectLst/>
                <a:latin typeface="Söhne"/>
              </a:rPr>
              <a:t>Prompt: Generate a flowchart of a process of interviewing a patient in an exam room and making sure the staff is coordinated for the clinic. Generate a mermaid flowchart.</a:t>
            </a:r>
            <a:endParaRPr lang="en-US" sz="2000" i="1" dirty="0">
              <a:solidFill>
                <a:schemeClr val="tx1">
                  <a:lumMod val="50000"/>
                </a:schemeClr>
              </a:solidFill>
            </a:endParaRPr>
          </a:p>
        </p:txBody>
      </p:sp>
    </p:spTree>
    <p:extLst>
      <p:ext uri="{BB962C8B-B14F-4D97-AF65-F5344CB8AC3E}">
        <p14:creationId xmlns:p14="http://schemas.microsoft.com/office/powerpoint/2010/main" val="2213633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AD76662-B39E-84D4-CB3E-26D452CFDEEF}"/>
              </a:ext>
            </a:extLst>
          </p:cNvPr>
          <p:cNvSpPr>
            <a:spLocks noGrp="1"/>
          </p:cNvSpPr>
          <p:nvPr>
            <p:ph idx="1"/>
          </p:nvPr>
        </p:nvSpPr>
        <p:spPr>
          <a:xfrm>
            <a:off x="1423987" y="5370931"/>
            <a:ext cx="9144000" cy="750989"/>
          </a:xfrm>
        </p:spPr>
        <p:txBody>
          <a:bodyPr/>
          <a:lstStyle/>
          <a:p>
            <a:r>
              <a:rPr lang="en-US"/>
              <a:t>The system prompt is placed before a document.  The conclusion prompt is place at the end of a document</a:t>
            </a:r>
          </a:p>
        </p:txBody>
      </p:sp>
      <p:sp>
        <p:nvSpPr>
          <p:cNvPr id="3" name="Title 2">
            <a:extLst>
              <a:ext uri="{FF2B5EF4-FFF2-40B4-BE49-F238E27FC236}">
                <a16:creationId xmlns:a16="http://schemas.microsoft.com/office/drawing/2014/main" id="{DD946766-D7A2-A90B-C026-4CAFB372DC2B}"/>
              </a:ext>
            </a:extLst>
          </p:cNvPr>
          <p:cNvSpPr>
            <a:spLocks noGrp="1"/>
          </p:cNvSpPr>
          <p:nvPr>
            <p:ph type="title"/>
          </p:nvPr>
        </p:nvSpPr>
        <p:spPr>
          <a:xfrm>
            <a:off x="498539" y="229253"/>
            <a:ext cx="9601200" cy="304699"/>
          </a:xfrm>
        </p:spPr>
        <p:txBody>
          <a:bodyPr/>
          <a:lstStyle/>
          <a:p>
            <a:r>
              <a:rPr lang="en-US"/>
              <a:t>System and Conclusion Prompts</a:t>
            </a:r>
          </a:p>
        </p:txBody>
      </p:sp>
      <p:pic>
        <p:nvPicPr>
          <p:cNvPr id="5" name="Picture 4">
            <a:extLst>
              <a:ext uri="{FF2B5EF4-FFF2-40B4-BE49-F238E27FC236}">
                <a16:creationId xmlns:a16="http://schemas.microsoft.com/office/drawing/2014/main" id="{07DF5F3D-277A-3D88-8C0A-EBDA558EDFE7}"/>
              </a:ext>
            </a:extLst>
          </p:cNvPr>
          <p:cNvPicPr>
            <a:picLocks noChangeAspect="1"/>
          </p:cNvPicPr>
          <p:nvPr/>
        </p:nvPicPr>
        <p:blipFill>
          <a:blip r:embed="rId2"/>
          <a:stretch>
            <a:fillRect/>
          </a:stretch>
        </p:blipFill>
        <p:spPr>
          <a:xfrm>
            <a:off x="2744787" y="1619733"/>
            <a:ext cx="5306220" cy="3042903"/>
          </a:xfrm>
          <a:prstGeom prst="rect">
            <a:avLst/>
          </a:prstGeom>
        </p:spPr>
      </p:pic>
      <p:sp>
        <p:nvSpPr>
          <p:cNvPr id="9" name="Snip Single Corner Rectangle 8">
            <a:extLst>
              <a:ext uri="{FF2B5EF4-FFF2-40B4-BE49-F238E27FC236}">
                <a16:creationId xmlns:a16="http://schemas.microsoft.com/office/drawing/2014/main" id="{6A10FD89-A410-FD55-AE24-DCB95776EFFE}"/>
              </a:ext>
            </a:extLst>
          </p:cNvPr>
          <p:cNvSpPr/>
          <p:nvPr/>
        </p:nvSpPr>
        <p:spPr bwMode="gray">
          <a:xfrm>
            <a:off x="8464397" y="2670610"/>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Clinical Notes</a:t>
            </a:r>
            <a:endParaRPr lang="en-US" sz="2400" b="0" i="0" u="none" baseline="0">
              <a:solidFill>
                <a:schemeClr val="accent6"/>
              </a:solidFill>
            </a:endParaRPr>
          </a:p>
        </p:txBody>
      </p:sp>
      <p:sp>
        <p:nvSpPr>
          <p:cNvPr id="10" name="Snip Single Corner Rectangle 9">
            <a:extLst>
              <a:ext uri="{FF2B5EF4-FFF2-40B4-BE49-F238E27FC236}">
                <a16:creationId xmlns:a16="http://schemas.microsoft.com/office/drawing/2014/main" id="{3DF9960E-316B-68C1-92F5-31548F020575}"/>
              </a:ext>
            </a:extLst>
          </p:cNvPr>
          <p:cNvSpPr/>
          <p:nvPr/>
        </p:nvSpPr>
        <p:spPr bwMode="gray">
          <a:xfrm>
            <a:off x="8464395" y="1639585"/>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System</a:t>
            </a:r>
            <a:endParaRPr lang="en-US" sz="2400" b="0" i="0" u="none" baseline="0">
              <a:solidFill>
                <a:schemeClr val="accent6"/>
              </a:solidFill>
            </a:endParaRPr>
          </a:p>
        </p:txBody>
      </p:sp>
      <p:sp>
        <p:nvSpPr>
          <p:cNvPr id="11" name="Snip Single Corner Rectangle 10">
            <a:extLst>
              <a:ext uri="{FF2B5EF4-FFF2-40B4-BE49-F238E27FC236}">
                <a16:creationId xmlns:a16="http://schemas.microsoft.com/office/drawing/2014/main" id="{8A94707F-991C-A430-8B67-34F6507FAD68}"/>
              </a:ext>
            </a:extLst>
          </p:cNvPr>
          <p:cNvSpPr/>
          <p:nvPr/>
        </p:nvSpPr>
        <p:spPr bwMode="gray">
          <a:xfrm>
            <a:off x="8464395" y="3715068"/>
            <a:ext cx="1965635" cy="87661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a:solidFill>
                  <a:schemeClr val="accent6"/>
                </a:solidFill>
              </a:rPr>
              <a:t>Conclusion</a:t>
            </a:r>
            <a:endParaRPr lang="en-US" sz="2400" b="0" i="0" u="none" baseline="0">
              <a:solidFill>
                <a:schemeClr val="accent6"/>
              </a:solidFill>
            </a:endParaRPr>
          </a:p>
        </p:txBody>
      </p:sp>
      <p:pic>
        <p:nvPicPr>
          <p:cNvPr id="12" name="Picture 11">
            <a:extLst>
              <a:ext uri="{FF2B5EF4-FFF2-40B4-BE49-F238E27FC236}">
                <a16:creationId xmlns:a16="http://schemas.microsoft.com/office/drawing/2014/main" id="{3E402B43-FC22-23E7-424F-DF16AC02A8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290" y="1133386"/>
            <a:ext cx="1971222" cy="990490"/>
          </a:xfrm>
          <a:prstGeom prst="rect">
            <a:avLst/>
          </a:prstGeom>
        </p:spPr>
      </p:pic>
    </p:spTree>
    <p:extLst>
      <p:ext uri="{BB962C8B-B14F-4D97-AF65-F5344CB8AC3E}">
        <p14:creationId xmlns:p14="http://schemas.microsoft.com/office/powerpoint/2010/main" val="3890210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77C1-F441-FDE1-0F5E-6BCF143CFF3F}"/>
              </a:ext>
            </a:extLst>
          </p:cNvPr>
          <p:cNvSpPr>
            <a:spLocks noGrp="1"/>
          </p:cNvSpPr>
          <p:nvPr>
            <p:ph type="title"/>
          </p:nvPr>
        </p:nvSpPr>
        <p:spPr/>
        <p:txBody>
          <a:bodyPr/>
          <a:lstStyle/>
          <a:p>
            <a:r>
              <a:rPr lang="en-US" dirty="0"/>
              <a:t>Separation of </a:t>
            </a:r>
            <a:r>
              <a:rPr lang="en-US" b="1" dirty="0"/>
              <a:t>Content</a:t>
            </a:r>
            <a:r>
              <a:rPr lang="en-US" dirty="0"/>
              <a:t> from </a:t>
            </a:r>
            <a:r>
              <a:rPr lang="en-US" b="1" dirty="0"/>
              <a:t>Style</a:t>
            </a:r>
          </a:p>
        </p:txBody>
      </p:sp>
      <p:sp>
        <p:nvSpPr>
          <p:cNvPr id="3" name="Content Placeholder 2">
            <a:extLst>
              <a:ext uri="{FF2B5EF4-FFF2-40B4-BE49-F238E27FC236}">
                <a16:creationId xmlns:a16="http://schemas.microsoft.com/office/drawing/2014/main" id="{617C8C7B-A5A9-BC76-6D15-C1D9A6CDEE9C}"/>
              </a:ext>
            </a:extLst>
          </p:cNvPr>
          <p:cNvSpPr>
            <a:spLocks noGrp="1"/>
          </p:cNvSpPr>
          <p:nvPr>
            <p:ph idx="1"/>
          </p:nvPr>
        </p:nvSpPr>
        <p:spPr>
          <a:xfrm>
            <a:off x="510208" y="1401418"/>
            <a:ext cx="10515600" cy="646044"/>
          </a:xfrm>
        </p:spPr>
        <p:txBody>
          <a:bodyPr>
            <a:normAutofit/>
          </a:bodyPr>
          <a:lstStyle/>
          <a:p>
            <a:pPr marL="0" indent="0">
              <a:buNone/>
            </a:pPr>
            <a:r>
              <a:rPr lang="en-US" dirty="0"/>
              <a:t>Create an image of a lake cabin in the style of _______.</a:t>
            </a:r>
          </a:p>
        </p:txBody>
      </p:sp>
      <p:sp>
        <p:nvSpPr>
          <p:cNvPr id="4" name="Slide Number Placeholder 3">
            <a:extLst>
              <a:ext uri="{FF2B5EF4-FFF2-40B4-BE49-F238E27FC236}">
                <a16:creationId xmlns:a16="http://schemas.microsoft.com/office/drawing/2014/main" id="{43A955D6-DA5D-1BA0-7397-1AC4154F4E38}"/>
              </a:ext>
            </a:extLst>
          </p:cNvPr>
          <p:cNvSpPr>
            <a:spLocks noGrp="1"/>
          </p:cNvSpPr>
          <p:nvPr>
            <p:ph type="sldNum" sz="quarter" idx="12"/>
          </p:nvPr>
        </p:nvSpPr>
        <p:spPr/>
        <p:txBody>
          <a:bodyPr/>
          <a:lstStyle/>
          <a:p>
            <a:fld id="{5FD72B90-626E-4548-9F74-AFBC6F6DD5DE}" type="slidenum">
              <a:rPr lang="en-US" smtClean="0"/>
              <a:t>46</a:t>
            </a:fld>
            <a:endParaRPr lang="en-US"/>
          </a:p>
        </p:txBody>
      </p:sp>
      <p:pic>
        <p:nvPicPr>
          <p:cNvPr id="6" name="Picture 5">
            <a:extLst>
              <a:ext uri="{FF2B5EF4-FFF2-40B4-BE49-F238E27FC236}">
                <a16:creationId xmlns:a16="http://schemas.microsoft.com/office/drawing/2014/main" id="{1EBA903D-0A9F-CAD3-6E72-3D219D0BB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1023" y="2417832"/>
            <a:ext cx="2141047" cy="2141047"/>
          </a:xfrm>
          <a:prstGeom prst="rect">
            <a:avLst/>
          </a:prstGeom>
        </p:spPr>
      </p:pic>
      <p:sp>
        <p:nvSpPr>
          <p:cNvPr id="7" name="TextBox 6">
            <a:extLst>
              <a:ext uri="{FF2B5EF4-FFF2-40B4-BE49-F238E27FC236}">
                <a16:creationId xmlns:a16="http://schemas.microsoft.com/office/drawing/2014/main" id="{B28F98A7-42B6-70AC-BF9E-35012F5D661C}"/>
              </a:ext>
            </a:extLst>
          </p:cNvPr>
          <p:cNvSpPr txBox="1"/>
          <p:nvPr/>
        </p:nvSpPr>
        <p:spPr>
          <a:xfrm>
            <a:off x="1620078" y="4810539"/>
            <a:ext cx="1721177" cy="369332"/>
          </a:xfrm>
          <a:prstGeom prst="rect">
            <a:avLst/>
          </a:prstGeom>
          <a:noFill/>
        </p:spPr>
        <p:txBody>
          <a:bodyPr wrap="none" rtlCol="0">
            <a:spAutoFit/>
          </a:bodyPr>
          <a:lstStyle/>
          <a:p>
            <a:r>
              <a:rPr lang="en-US" dirty="0"/>
              <a:t>Thomas Kinkade</a:t>
            </a:r>
          </a:p>
        </p:txBody>
      </p:sp>
      <p:sp>
        <p:nvSpPr>
          <p:cNvPr id="8" name="TextBox 7">
            <a:extLst>
              <a:ext uri="{FF2B5EF4-FFF2-40B4-BE49-F238E27FC236}">
                <a16:creationId xmlns:a16="http://schemas.microsoft.com/office/drawing/2014/main" id="{E75CFE29-541A-FB48-A6F7-6DEF6B20FE19}"/>
              </a:ext>
            </a:extLst>
          </p:cNvPr>
          <p:cNvSpPr txBox="1"/>
          <p:nvPr/>
        </p:nvSpPr>
        <p:spPr>
          <a:xfrm>
            <a:off x="8346358" y="4810539"/>
            <a:ext cx="1838260" cy="369332"/>
          </a:xfrm>
          <a:prstGeom prst="rect">
            <a:avLst/>
          </a:prstGeom>
          <a:noFill/>
        </p:spPr>
        <p:txBody>
          <a:bodyPr wrap="none" rtlCol="0">
            <a:spAutoFit/>
          </a:bodyPr>
          <a:lstStyle/>
          <a:p>
            <a:r>
              <a:rPr lang="en-US" dirty="0"/>
              <a:t>Vincent van Gogh</a:t>
            </a:r>
          </a:p>
        </p:txBody>
      </p:sp>
      <p:pic>
        <p:nvPicPr>
          <p:cNvPr id="9" name="Picture 8">
            <a:extLst>
              <a:ext uri="{FF2B5EF4-FFF2-40B4-BE49-F238E27FC236}">
                <a16:creationId xmlns:a16="http://schemas.microsoft.com/office/drawing/2014/main" id="{8352F3DE-25DE-6C38-FB9C-C6271F0AEAA9}"/>
              </a:ext>
            </a:extLst>
          </p:cNvPr>
          <p:cNvPicPr>
            <a:picLocks noChangeAspect="1"/>
          </p:cNvPicPr>
          <p:nvPr/>
        </p:nvPicPr>
        <p:blipFill>
          <a:blip r:embed="rId3"/>
          <a:stretch>
            <a:fillRect/>
          </a:stretch>
        </p:blipFill>
        <p:spPr>
          <a:xfrm>
            <a:off x="8028039" y="2197100"/>
            <a:ext cx="2476500" cy="2463800"/>
          </a:xfrm>
          <a:prstGeom prst="rect">
            <a:avLst/>
          </a:prstGeom>
        </p:spPr>
      </p:pic>
      <p:pic>
        <p:nvPicPr>
          <p:cNvPr id="10" name="Picture 9">
            <a:extLst>
              <a:ext uri="{FF2B5EF4-FFF2-40B4-BE49-F238E27FC236}">
                <a16:creationId xmlns:a16="http://schemas.microsoft.com/office/drawing/2014/main" id="{AF3F944C-7545-A52F-525F-356F37643FEF}"/>
              </a:ext>
            </a:extLst>
          </p:cNvPr>
          <p:cNvPicPr>
            <a:picLocks noChangeAspect="1"/>
          </p:cNvPicPr>
          <p:nvPr/>
        </p:nvPicPr>
        <p:blipFill>
          <a:blip r:embed="rId4"/>
          <a:stretch>
            <a:fillRect/>
          </a:stretch>
        </p:blipFill>
        <p:spPr>
          <a:xfrm>
            <a:off x="4864100" y="2203450"/>
            <a:ext cx="2463800" cy="2451100"/>
          </a:xfrm>
          <a:prstGeom prst="rect">
            <a:avLst/>
          </a:prstGeom>
        </p:spPr>
      </p:pic>
      <p:sp>
        <p:nvSpPr>
          <p:cNvPr id="11" name="TextBox 10">
            <a:extLst>
              <a:ext uri="{FF2B5EF4-FFF2-40B4-BE49-F238E27FC236}">
                <a16:creationId xmlns:a16="http://schemas.microsoft.com/office/drawing/2014/main" id="{31B05A42-A7CE-6439-BCAC-40F26D890A09}"/>
              </a:ext>
            </a:extLst>
          </p:cNvPr>
          <p:cNvSpPr txBox="1"/>
          <p:nvPr/>
        </p:nvSpPr>
        <p:spPr>
          <a:xfrm>
            <a:off x="5176870" y="4817063"/>
            <a:ext cx="1705275" cy="369332"/>
          </a:xfrm>
          <a:prstGeom prst="rect">
            <a:avLst/>
          </a:prstGeom>
          <a:noFill/>
        </p:spPr>
        <p:txBody>
          <a:bodyPr wrap="none" rtlCol="0">
            <a:spAutoFit/>
          </a:bodyPr>
          <a:lstStyle/>
          <a:p>
            <a:r>
              <a:rPr lang="en-US" dirty="0"/>
              <a:t>Maxfield Parrish</a:t>
            </a:r>
          </a:p>
        </p:txBody>
      </p:sp>
      <p:sp>
        <p:nvSpPr>
          <p:cNvPr id="12" name="TextBox 11">
            <a:extLst>
              <a:ext uri="{FF2B5EF4-FFF2-40B4-BE49-F238E27FC236}">
                <a16:creationId xmlns:a16="http://schemas.microsoft.com/office/drawing/2014/main" id="{4C2F7EC9-CEC2-E5FE-1494-F6417658FFC2}"/>
              </a:ext>
            </a:extLst>
          </p:cNvPr>
          <p:cNvSpPr txBox="1"/>
          <p:nvPr/>
        </p:nvSpPr>
        <p:spPr>
          <a:xfrm>
            <a:off x="1174373" y="5831029"/>
            <a:ext cx="9551013" cy="369332"/>
          </a:xfrm>
          <a:prstGeom prst="rect">
            <a:avLst/>
          </a:prstGeom>
          <a:noFill/>
        </p:spPr>
        <p:txBody>
          <a:bodyPr wrap="none" rtlCol="0">
            <a:spAutoFit/>
          </a:bodyPr>
          <a:lstStyle/>
          <a:p>
            <a:r>
              <a:rPr lang="en-US" dirty="0"/>
              <a:t>Images generated in under 3 seconds each using Stable Diffusion running on my local PC with a GPU.</a:t>
            </a:r>
          </a:p>
        </p:txBody>
      </p:sp>
    </p:spTree>
    <p:extLst>
      <p:ext uri="{BB962C8B-B14F-4D97-AF65-F5344CB8AC3E}">
        <p14:creationId xmlns:p14="http://schemas.microsoft.com/office/powerpoint/2010/main" val="4291168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C3FD-1109-7C87-63D4-291CA8FF99C6}"/>
              </a:ext>
            </a:extLst>
          </p:cNvPr>
          <p:cNvSpPr>
            <a:spLocks noGrp="1"/>
          </p:cNvSpPr>
          <p:nvPr>
            <p:ph type="title"/>
          </p:nvPr>
        </p:nvSpPr>
        <p:spPr>
          <a:xfrm>
            <a:off x="490331" y="261944"/>
            <a:ext cx="10515600" cy="854075"/>
          </a:xfrm>
        </p:spPr>
        <p:txBody>
          <a:bodyPr>
            <a:normAutofit/>
          </a:bodyPr>
          <a:lstStyle/>
          <a:p>
            <a:r>
              <a:rPr lang="en-US" dirty="0"/>
              <a:t>What Areas is Generative AI Being Used?</a:t>
            </a:r>
          </a:p>
        </p:txBody>
      </p:sp>
      <p:sp>
        <p:nvSpPr>
          <p:cNvPr id="3" name="Content Placeholder 2">
            <a:extLst>
              <a:ext uri="{FF2B5EF4-FFF2-40B4-BE49-F238E27FC236}">
                <a16:creationId xmlns:a16="http://schemas.microsoft.com/office/drawing/2014/main" id="{34EEA825-9317-EABC-2AB7-430DC70BB261}"/>
              </a:ext>
            </a:extLst>
          </p:cNvPr>
          <p:cNvSpPr>
            <a:spLocks noGrp="1"/>
          </p:cNvSpPr>
          <p:nvPr>
            <p:ph idx="1"/>
          </p:nvPr>
        </p:nvSpPr>
        <p:spPr>
          <a:xfrm>
            <a:off x="600205" y="1443995"/>
            <a:ext cx="5635668" cy="5094917"/>
          </a:xfrm>
        </p:spPr>
        <p:txBody>
          <a:bodyPr>
            <a:noAutofit/>
          </a:bodyPr>
          <a:lstStyle/>
          <a:p>
            <a:r>
              <a:rPr lang="en-US" sz="2000" dirty="0"/>
              <a:t>Software development acceleration</a:t>
            </a:r>
          </a:p>
          <a:p>
            <a:pPr lvl="1"/>
            <a:r>
              <a:rPr lang="en-US" sz="2000" dirty="0"/>
              <a:t>Acceptance test plans</a:t>
            </a:r>
          </a:p>
          <a:p>
            <a:pPr lvl="1"/>
            <a:r>
              <a:rPr lang="en-US" sz="2000" dirty="0"/>
              <a:t>Code translation (SAS to Python)</a:t>
            </a:r>
          </a:p>
          <a:p>
            <a:pPr lvl="1"/>
            <a:r>
              <a:rPr lang="en-US" sz="2000" dirty="0"/>
              <a:t>$20K/person</a:t>
            </a:r>
          </a:p>
          <a:p>
            <a:r>
              <a:rPr lang="en-US" sz="2000" dirty="0"/>
              <a:t>Information retrieval</a:t>
            </a:r>
          </a:p>
          <a:p>
            <a:pPr lvl="1"/>
            <a:r>
              <a:rPr lang="en-US" sz="2000" dirty="0"/>
              <a:t>Semantic search</a:t>
            </a:r>
          </a:p>
          <a:p>
            <a:pPr lvl="1"/>
            <a:r>
              <a:rPr lang="en-US" sz="2000" dirty="0"/>
              <a:t>Chatbots</a:t>
            </a:r>
          </a:p>
          <a:p>
            <a:r>
              <a:rPr lang="en-US" sz="2000" dirty="0"/>
              <a:t>Information extraction</a:t>
            </a:r>
          </a:p>
          <a:p>
            <a:pPr lvl="1"/>
            <a:r>
              <a:rPr lang="en-US" sz="2000" dirty="0"/>
              <a:t>Summarization</a:t>
            </a:r>
          </a:p>
          <a:p>
            <a:pPr lvl="1"/>
            <a:r>
              <a:rPr lang="en-US" sz="2000" dirty="0"/>
              <a:t>Contract analysis</a:t>
            </a:r>
          </a:p>
          <a:p>
            <a:pPr lvl="1"/>
            <a:r>
              <a:rPr lang="en-US" sz="2000" dirty="0"/>
              <a:t>Healthcare patient chart analysis</a:t>
            </a:r>
          </a:p>
          <a:p>
            <a:r>
              <a:rPr lang="en-US" sz="2000" dirty="0"/>
              <a:t>Document generation</a:t>
            </a:r>
          </a:p>
          <a:p>
            <a:pPr lvl="1"/>
            <a:r>
              <a:rPr lang="en-US" sz="2000" dirty="0"/>
              <a:t>Lesson plans</a:t>
            </a:r>
          </a:p>
          <a:p>
            <a:pPr lvl="1"/>
            <a:r>
              <a:rPr lang="en-US" sz="2000" dirty="0"/>
              <a:t>Legal contracts</a:t>
            </a:r>
          </a:p>
        </p:txBody>
      </p:sp>
      <p:sp>
        <p:nvSpPr>
          <p:cNvPr id="4" name="Slide Number Placeholder 3">
            <a:extLst>
              <a:ext uri="{FF2B5EF4-FFF2-40B4-BE49-F238E27FC236}">
                <a16:creationId xmlns:a16="http://schemas.microsoft.com/office/drawing/2014/main" id="{3431D3FB-E6F7-519D-7106-0A68062B3969}"/>
              </a:ext>
            </a:extLst>
          </p:cNvPr>
          <p:cNvSpPr>
            <a:spLocks noGrp="1"/>
          </p:cNvSpPr>
          <p:nvPr>
            <p:ph type="sldNum" sz="quarter" idx="12"/>
          </p:nvPr>
        </p:nvSpPr>
        <p:spPr/>
        <p:txBody>
          <a:bodyPr/>
          <a:lstStyle/>
          <a:p>
            <a:fld id="{5FD72B90-626E-4548-9F74-AFBC6F6DD5DE}" type="slidenum">
              <a:rPr lang="en-US" smtClean="0"/>
              <a:t>47</a:t>
            </a:fld>
            <a:endParaRPr lang="en-US"/>
          </a:p>
        </p:txBody>
      </p:sp>
      <p:sp>
        <p:nvSpPr>
          <p:cNvPr id="5" name="Content Placeholder 2">
            <a:extLst>
              <a:ext uri="{FF2B5EF4-FFF2-40B4-BE49-F238E27FC236}">
                <a16:creationId xmlns:a16="http://schemas.microsoft.com/office/drawing/2014/main" id="{2A521704-83E1-D382-71CC-B702C66BA9ED}"/>
              </a:ext>
            </a:extLst>
          </p:cNvPr>
          <p:cNvSpPr txBox="1">
            <a:spLocks/>
          </p:cNvSpPr>
          <p:nvPr/>
        </p:nvSpPr>
        <p:spPr>
          <a:xfrm>
            <a:off x="6473868" y="1353538"/>
            <a:ext cx="4879932" cy="48468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Image and video generation</a:t>
            </a:r>
          </a:p>
          <a:p>
            <a:pPr lvl="1"/>
            <a:r>
              <a:rPr lang="en-US" sz="2000" dirty="0"/>
              <a:t>Stable Diffusion, </a:t>
            </a:r>
            <a:r>
              <a:rPr lang="en-US" sz="2000" dirty="0" err="1"/>
              <a:t>Midjourney</a:t>
            </a:r>
            <a:r>
              <a:rPr lang="en-US" sz="2000" dirty="0"/>
              <a:t>, Dalle-2</a:t>
            </a:r>
          </a:p>
          <a:p>
            <a:pPr lvl="1"/>
            <a:r>
              <a:rPr lang="en-US" sz="2000" dirty="0"/>
              <a:t>LoRA –fast custom fine-tuned image generation on a dozen samples</a:t>
            </a:r>
          </a:p>
          <a:p>
            <a:r>
              <a:rPr lang="en-US" sz="2400" dirty="0"/>
              <a:t>Synthetic data sets</a:t>
            </a:r>
          </a:p>
          <a:p>
            <a:pPr lvl="1"/>
            <a:r>
              <a:rPr lang="en-US" sz="2000" dirty="0"/>
              <a:t>Generating synthetic data sets for testing</a:t>
            </a:r>
          </a:p>
          <a:p>
            <a:pPr lvl="1"/>
            <a:r>
              <a:rPr lang="en-US" sz="2000" dirty="0"/>
              <a:t>Generating sample call center dialogs</a:t>
            </a:r>
          </a:p>
          <a:p>
            <a:r>
              <a:rPr lang="en-US" sz="2400" dirty="0"/>
              <a:t>Education</a:t>
            </a:r>
          </a:p>
          <a:p>
            <a:pPr lvl="1"/>
            <a:r>
              <a:rPr lang="en-US" sz="2000" dirty="0"/>
              <a:t>Hyper-customization of lesson plans</a:t>
            </a:r>
          </a:p>
          <a:p>
            <a:pPr lvl="1"/>
            <a:r>
              <a:rPr lang="en-US" sz="2000" dirty="0"/>
              <a:t>On-demand simulations</a:t>
            </a:r>
          </a:p>
        </p:txBody>
      </p:sp>
    </p:spTree>
    <p:extLst>
      <p:ext uri="{BB962C8B-B14F-4D97-AF65-F5344CB8AC3E}">
        <p14:creationId xmlns:p14="http://schemas.microsoft.com/office/powerpoint/2010/main" val="1895955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50AA-9AAF-ABF6-9B18-F166BF325BD0}"/>
              </a:ext>
            </a:extLst>
          </p:cNvPr>
          <p:cNvSpPr>
            <a:spLocks noGrp="1"/>
          </p:cNvSpPr>
          <p:nvPr>
            <p:ph type="title"/>
          </p:nvPr>
        </p:nvSpPr>
        <p:spPr/>
        <p:txBody>
          <a:bodyPr>
            <a:normAutofit/>
          </a:bodyPr>
          <a:lstStyle/>
          <a:p>
            <a:r>
              <a:rPr lang="en-US" dirty="0"/>
              <a:t>Customization of Models to Generate Buildings</a:t>
            </a:r>
          </a:p>
        </p:txBody>
      </p:sp>
      <p:sp>
        <p:nvSpPr>
          <p:cNvPr id="4" name="Slide Number Placeholder 3">
            <a:extLst>
              <a:ext uri="{FF2B5EF4-FFF2-40B4-BE49-F238E27FC236}">
                <a16:creationId xmlns:a16="http://schemas.microsoft.com/office/drawing/2014/main" id="{8125FAE0-9ECE-08E9-83F2-E5180E3C8246}"/>
              </a:ext>
            </a:extLst>
          </p:cNvPr>
          <p:cNvSpPr>
            <a:spLocks noGrp="1"/>
          </p:cNvSpPr>
          <p:nvPr>
            <p:ph type="sldNum" sz="quarter" idx="12"/>
          </p:nvPr>
        </p:nvSpPr>
        <p:spPr/>
        <p:txBody>
          <a:bodyPr/>
          <a:lstStyle/>
          <a:p>
            <a:fld id="{5FD72B90-626E-4548-9F74-AFBC6F6DD5DE}" type="slidenum">
              <a:rPr lang="en-US" smtClean="0"/>
              <a:t>48</a:t>
            </a:fld>
            <a:endParaRPr lang="en-US"/>
          </a:p>
        </p:txBody>
      </p:sp>
      <p:pic>
        <p:nvPicPr>
          <p:cNvPr id="5" name="Picture 4">
            <a:extLst>
              <a:ext uri="{FF2B5EF4-FFF2-40B4-BE49-F238E27FC236}">
                <a16:creationId xmlns:a16="http://schemas.microsoft.com/office/drawing/2014/main" id="{718E2F81-A223-5302-8B18-8FD89A5E5E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418" y="1398974"/>
            <a:ext cx="10160390" cy="4957376"/>
          </a:xfrm>
          <a:prstGeom prst="rect">
            <a:avLst/>
          </a:prstGeom>
        </p:spPr>
      </p:pic>
      <p:sp>
        <p:nvSpPr>
          <p:cNvPr id="6" name="Down Arrow 5">
            <a:extLst>
              <a:ext uri="{FF2B5EF4-FFF2-40B4-BE49-F238E27FC236}">
                <a16:creationId xmlns:a16="http://schemas.microsoft.com/office/drawing/2014/main" id="{91588805-5F2A-95AF-9E0A-439DDFB45B20}"/>
              </a:ext>
            </a:extLst>
          </p:cNvPr>
          <p:cNvSpPr/>
          <p:nvPr/>
        </p:nvSpPr>
        <p:spPr>
          <a:xfrm>
            <a:off x="6629400" y="1858617"/>
            <a:ext cx="566530" cy="55659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0AA50ADF-AE24-EEC6-B7E6-FE74DC47AE53}"/>
              </a:ext>
            </a:extLst>
          </p:cNvPr>
          <p:cNvSpPr/>
          <p:nvPr/>
        </p:nvSpPr>
        <p:spPr>
          <a:xfrm>
            <a:off x="7833986" y="1858617"/>
            <a:ext cx="566530" cy="74657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2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2661-2014-3B59-EF82-8527B82E1B2E}"/>
              </a:ext>
            </a:extLst>
          </p:cNvPr>
          <p:cNvSpPr>
            <a:spLocks noGrp="1"/>
          </p:cNvSpPr>
          <p:nvPr>
            <p:ph type="title"/>
          </p:nvPr>
        </p:nvSpPr>
        <p:spPr/>
        <p:txBody>
          <a:bodyPr/>
          <a:lstStyle/>
          <a:p>
            <a:r>
              <a:rPr lang="en-US" dirty="0"/>
              <a:t>Ideas for Backyard Garden Architecture (LoRA)</a:t>
            </a:r>
          </a:p>
        </p:txBody>
      </p:sp>
      <p:sp>
        <p:nvSpPr>
          <p:cNvPr id="4" name="Slide Number Placeholder 3">
            <a:extLst>
              <a:ext uri="{FF2B5EF4-FFF2-40B4-BE49-F238E27FC236}">
                <a16:creationId xmlns:a16="http://schemas.microsoft.com/office/drawing/2014/main" id="{B2F9EB24-0A61-C03C-A9B0-CE64B3C713CE}"/>
              </a:ext>
            </a:extLst>
          </p:cNvPr>
          <p:cNvSpPr>
            <a:spLocks noGrp="1"/>
          </p:cNvSpPr>
          <p:nvPr>
            <p:ph type="sldNum" sz="quarter" idx="12"/>
          </p:nvPr>
        </p:nvSpPr>
        <p:spPr/>
        <p:txBody>
          <a:bodyPr/>
          <a:lstStyle/>
          <a:p>
            <a:fld id="{5FD72B90-626E-4548-9F74-AFBC6F6DD5DE}" type="slidenum">
              <a:rPr lang="en-US" smtClean="0"/>
              <a:t>49</a:t>
            </a:fld>
            <a:endParaRPr lang="en-US"/>
          </a:p>
        </p:txBody>
      </p:sp>
      <p:pic>
        <p:nvPicPr>
          <p:cNvPr id="5" name="Picture 4">
            <a:extLst>
              <a:ext uri="{FF2B5EF4-FFF2-40B4-BE49-F238E27FC236}">
                <a16:creationId xmlns:a16="http://schemas.microsoft.com/office/drawing/2014/main" id="{97E963B8-5D74-FCE4-3930-FFBCB0E3F1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4073" y="1468633"/>
            <a:ext cx="3276601" cy="2184401"/>
          </a:xfrm>
          <a:prstGeom prst="rect">
            <a:avLst/>
          </a:prstGeom>
        </p:spPr>
      </p:pic>
      <p:pic>
        <p:nvPicPr>
          <p:cNvPr id="6" name="Picture 5">
            <a:extLst>
              <a:ext uri="{FF2B5EF4-FFF2-40B4-BE49-F238E27FC236}">
                <a16:creationId xmlns:a16="http://schemas.microsoft.com/office/drawing/2014/main" id="{73339ED7-EA2B-3AC1-06B2-7EEB51F20E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9318" y="1471475"/>
            <a:ext cx="3290616" cy="2238444"/>
          </a:xfrm>
          <a:prstGeom prst="rect">
            <a:avLst/>
          </a:prstGeom>
        </p:spPr>
      </p:pic>
      <p:pic>
        <p:nvPicPr>
          <p:cNvPr id="7" name="Picture 6">
            <a:extLst>
              <a:ext uri="{FF2B5EF4-FFF2-40B4-BE49-F238E27FC236}">
                <a16:creationId xmlns:a16="http://schemas.microsoft.com/office/drawing/2014/main" id="{FF33CEE8-C5E5-EFF9-A080-B8A2A7B0C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34073" y="4058179"/>
            <a:ext cx="3276600" cy="2298171"/>
          </a:xfrm>
          <a:prstGeom prst="rect">
            <a:avLst/>
          </a:prstGeom>
        </p:spPr>
      </p:pic>
      <p:pic>
        <p:nvPicPr>
          <p:cNvPr id="11" name="Picture 10">
            <a:extLst>
              <a:ext uri="{FF2B5EF4-FFF2-40B4-BE49-F238E27FC236}">
                <a16:creationId xmlns:a16="http://schemas.microsoft.com/office/drawing/2014/main" id="{061BB651-2927-7E35-9EF1-BBBD270D3716}"/>
              </a:ext>
            </a:extLst>
          </p:cNvPr>
          <p:cNvPicPr>
            <a:picLocks noChangeAspect="1"/>
          </p:cNvPicPr>
          <p:nvPr/>
        </p:nvPicPr>
        <p:blipFill>
          <a:blip r:embed="rId5"/>
          <a:stretch>
            <a:fillRect/>
          </a:stretch>
        </p:blipFill>
        <p:spPr>
          <a:xfrm>
            <a:off x="6559550" y="3959500"/>
            <a:ext cx="2730500" cy="2692400"/>
          </a:xfrm>
          <a:prstGeom prst="rect">
            <a:avLst/>
          </a:prstGeom>
        </p:spPr>
      </p:pic>
      <p:sp>
        <p:nvSpPr>
          <p:cNvPr id="12" name="TextBox 11">
            <a:extLst>
              <a:ext uri="{FF2B5EF4-FFF2-40B4-BE49-F238E27FC236}">
                <a16:creationId xmlns:a16="http://schemas.microsoft.com/office/drawing/2014/main" id="{69A16844-AA98-5F8D-79F4-7426DD3A5FC7}"/>
              </a:ext>
            </a:extLst>
          </p:cNvPr>
          <p:cNvSpPr txBox="1"/>
          <p:nvPr/>
        </p:nvSpPr>
        <p:spPr>
          <a:xfrm>
            <a:off x="9600000" y="5022598"/>
            <a:ext cx="933269" cy="369332"/>
          </a:xfrm>
          <a:prstGeom prst="rect">
            <a:avLst/>
          </a:prstGeom>
          <a:noFill/>
        </p:spPr>
        <p:txBody>
          <a:bodyPr wrap="none" rtlCol="0">
            <a:spAutoFit/>
          </a:bodyPr>
          <a:lstStyle/>
          <a:p>
            <a:r>
              <a:rPr lang="en-US" dirty="0"/>
              <a:t>144MB!</a:t>
            </a:r>
          </a:p>
        </p:txBody>
      </p:sp>
    </p:spTree>
    <p:extLst>
      <p:ext uri="{BB962C8B-B14F-4D97-AF65-F5344CB8AC3E}">
        <p14:creationId xmlns:p14="http://schemas.microsoft.com/office/powerpoint/2010/main" val="3558343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6CAFA-8C04-2B4E-B390-7CF22347FBF3}"/>
              </a:ext>
            </a:extLst>
          </p:cNvPr>
          <p:cNvSpPr>
            <a:spLocks noGrp="1"/>
          </p:cNvSpPr>
          <p:nvPr>
            <p:ph type="title"/>
          </p:nvPr>
        </p:nvSpPr>
        <p:spPr>
          <a:xfrm>
            <a:off x="457199" y="408506"/>
            <a:ext cx="9601200" cy="443198"/>
          </a:xfrm>
        </p:spPr>
        <p:txBody>
          <a:bodyPr/>
          <a:lstStyle/>
          <a:p>
            <a:r>
              <a:rPr lang="en-US" sz="3200" b="0">
                <a:solidFill>
                  <a:schemeClr val="tx1"/>
                </a:solidFill>
                <a:latin typeface="+mj-lt"/>
                <a:ea typeface="Segoe UI Historic" panose="020B0502040204020203" pitchFamily="34" charset="0"/>
                <a:cs typeface="Segoe UI Historic" panose="020B0502040204020203" pitchFamily="34" charset="0"/>
              </a:rPr>
              <a:t>Today’s Talk</a:t>
            </a:r>
            <a:endParaRPr lang="en-US">
              <a:solidFill>
                <a:schemeClr val="tx1"/>
              </a:solidFill>
            </a:endParaRPr>
          </a:p>
        </p:txBody>
      </p:sp>
      <p:sp>
        <p:nvSpPr>
          <p:cNvPr id="6" name="Oval 5">
            <a:extLst>
              <a:ext uri="{FF2B5EF4-FFF2-40B4-BE49-F238E27FC236}">
                <a16:creationId xmlns:a16="http://schemas.microsoft.com/office/drawing/2014/main" id="{8225150C-349E-B6CD-9DD5-A255DE9D0C0E}"/>
              </a:ext>
            </a:extLst>
          </p:cNvPr>
          <p:cNvSpPr>
            <a:spLocks noChangeAspect="1"/>
          </p:cNvSpPr>
          <p:nvPr/>
        </p:nvSpPr>
        <p:spPr bwMode="gray">
          <a:xfrm>
            <a:off x="578109" y="1920971"/>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1</a:t>
            </a:r>
          </a:p>
        </p:txBody>
      </p:sp>
      <p:sp>
        <p:nvSpPr>
          <p:cNvPr id="7" name="Oval 6">
            <a:extLst>
              <a:ext uri="{FF2B5EF4-FFF2-40B4-BE49-F238E27FC236}">
                <a16:creationId xmlns:a16="http://schemas.microsoft.com/office/drawing/2014/main" id="{F43BDF9D-A3A5-857D-8269-C51936209086}"/>
              </a:ext>
            </a:extLst>
          </p:cNvPr>
          <p:cNvSpPr>
            <a:spLocks noChangeAspect="1"/>
          </p:cNvSpPr>
          <p:nvPr/>
        </p:nvSpPr>
        <p:spPr bwMode="gray">
          <a:xfrm>
            <a:off x="578109" y="2806770"/>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2</a:t>
            </a:r>
          </a:p>
        </p:txBody>
      </p:sp>
      <p:sp>
        <p:nvSpPr>
          <p:cNvPr id="14" name="Oval 13">
            <a:extLst>
              <a:ext uri="{FF2B5EF4-FFF2-40B4-BE49-F238E27FC236}">
                <a16:creationId xmlns:a16="http://schemas.microsoft.com/office/drawing/2014/main" id="{C3EF0FC1-6B47-56A4-82AF-AE946FA032A1}"/>
              </a:ext>
            </a:extLst>
          </p:cNvPr>
          <p:cNvSpPr>
            <a:spLocks noChangeAspect="1"/>
          </p:cNvSpPr>
          <p:nvPr/>
        </p:nvSpPr>
        <p:spPr bwMode="gray">
          <a:xfrm>
            <a:off x="578109" y="3663768"/>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3</a:t>
            </a:r>
          </a:p>
        </p:txBody>
      </p:sp>
      <p:sp>
        <p:nvSpPr>
          <p:cNvPr id="17" name="TextBox 16">
            <a:extLst>
              <a:ext uri="{FF2B5EF4-FFF2-40B4-BE49-F238E27FC236}">
                <a16:creationId xmlns:a16="http://schemas.microsoft.com/office/drawing/2014/main" id="{C937AF58-F54A-99C4-42C6-97523D7DBC7B}"/>
              </a:ext>
            </a:extLst>
          </p:cNvPr>
          <p:cNvSpPr txBox="1"/>
          <p:nvPr/>
        </p:nvSpPr>
        <p:spPr bwMode="gray">
          <a:xfrm>
            <a:off x="1347695" y="1949962"/>
            <a:ext cx="5264120" cy="430887"/>
          </a:xfrm>
          <a:prstGeom prst="rect">
            <a:avLst/>
          </a:prstGeom>
          <a:noFill/>
        </p:spPr>
        <p:txBody>
          <a:bodyPr vert="horz" wrap="square" lIns="0" tIns="0" rIns="0" bIns="0" rtlCol="0">
            <a:spAutoFit/>
          </a:bodyPr>
          <a:lstStyle/>
          <a:p>
            <a:pPr>
              <a:spcBef>
                <a:spcPts val="600"/>
              </a:spcBef>
            </a:pPr>
            <a:r>
              <a:rPr lang="en-US" sz="2800" b="1" dirty="0"/>
              <a:t>What</a:t>
            </a:r>
            <a:r>
              <a:rPr lang="en-US" sz="2800" dirty="0"/>
              <a:t> is Prompt Engineering?</a:t>
            </a:r>
          </a:p>
        </p:txBody>
      </p:sp>
      <p:sp>
        <p:nvSpPr>
          <p:cNvPr id="22" name="TextBox 21">
            <a:extLst>
              <a:ext uri="{FF2B5EF4-FFF2-40B4-BE49-F238E27FC236}">
                <a16:creationId xmlns:a16="http://schemas.microsoft.com/office/drawing/2014/main" id="{7020B08B-D590-62FF-0FC7-64CA0501606A}"/>
              </a:ext>
            </a:extLst>
          </p:cNvPr>
          <p:cNvSpPr txBox="1"/>
          <p:nvPr/>
        </p:nvSpPr>
        <p:spPr bwMode="gray">
          <a:xfrm>
            <a:off x="1347696" y="2835761"/>
            <a:ext cx="10517880" cy="938719"/>
          </a:xfrm>
          <a:prstGeom prst="rect">
            <a:avLst/>
          </a:prstGeom>
          <a:noFill/>
        </p:spPr>
        <p:txBody>
          <a:bodyPr vert="horz" wrap="square" lIns="0" tIns="0" rIns="0" bIns="0" rtlCol="0">
            <a:spAutoFit/>
          </a:bodyPr>
          <a:lstStyle/>
          <a:p>
            <a:pPr>
              <a:spcBef>
                <a:spcPts val="600"/>
              </a:spcBef>
            </a:pPr>
            <a:r>
              <a:rPr lang="en-US" sz="2800" b="1" dirty="0"/>
              <a:t>Why</a:t>
            </a:r>
            <a:r>
              <a:rPr lang="en-US" sz="2800" dirty="0"/>
              <a:t> is it becoming </a:t>
            </a:r>
            <a:r>
              <a:rPr lang="en-US" sz="2800" b="1" dirty="0"/>
              <a:t>increasingly</a:t>
            </a:r>
            <a:r>
              <a:rPr lang="en-US" sz="2800" dirty="0"/>
              <a:t> </a:t>
            </a:r>
            <a:r>
              <a:rPr lang="en-US" sz="2800" b="1" dirty="0"/>
              <a:t>strategic</a:t>
            </a:r>
            <a:r>
              <a:rPr lang="en-US" sz="2800" dirty="0"/>
              <a:t> to organizations?</a:t>
            </a:r>
          </a:p>
          <a:p>
            <a:pPr algn="l">
              <a:spcBef>
                <a:spcPts val="600"/>
              </a:spcBef>
            </a:pPr>
            <a:endParaRPr lang="en-US" sz="2800" dirty="0"/>
          </a:p>
        </p:txBody>
      </p:sp>
      <p:sp>
        <p:nvSpPr>
          <p:cNvPr id="23" name="TextBox 22">
            <a:extLst>
              <a:ext uri="{FF2B5EF4-FFF2-40B4-BE49-F238E27FC236}">
                <a16:creationId xmlns:a16="http://schemas.microsoft.com/office/drawing/2014/main" id="{7BC97BCF-D9AB-265F-A0C3-AC4E1728BA39}"/>
              </a:ext>
            </a:extLst>
          </p:cNvPr>
          <p:cNvSpPr txBox="1"/>
          <p:nvPr/>
        </p:nvSpPr>
        <p:spPr bwMode="gray">
          <a:xfrm>
            <a:off x="1347696" y="3692569"/>
            <a:ext cx="6385472" cy="430887"/>
          </a:xfrm>
          <a:prstGeom prst="rect">
            <a:avLst/>
          </a:prstGeom>
          <a:noFill/>
        </p:spPr>
        <p:txBody>
          <a:bodyPr vert="horz" wrap="square" lIns="0" tIns="0" rIns="0" bIns="0" rtlCol="0">
            <a:spAutoFit/>
          </a:bodyPr>
          <a:lstStyle/>
          <a:p>
            <a:r>
              <a:rPr lang="en-US" sz="2800" b="1" dirty="0"/>
              <a:t>Examples</a:t>
            </a:r>
            <a:r>
              <a:rPr lang="en-US" sz="2800" dirty="0"/>
              <a:t>: Simple to Complex</a:t>
            </a:r>
          </a:p>
        </p:txBody>
      </p:sp>
      <p:sp>
        <p:nvSpPr>
          <p:cNvPr id="24" name="Oval 23">
            <a:extLst>
              <a:ext uri="{FF2B5EF4-FFF2-40B4-BE49-F238E27FC236}">
                <a16:creationId xmlns:a16="http://schemas.microsoft.com/office/drawing/2014/main" id="{DF3243FE-B4EA-08F8-4853-ED48F2DD735F}"/>
              </a:ext>
            </a:extLst>
          </p:cNvPr>
          <p:cNvSpPr>
            <a:spLocks noChangeAspect="1"/>
          </p:cNvSpPr>
          <p:nvPr/>
        </p:nvSpPr>
        <p:spPr bwMode="gray">
          <a:xfrm>
            <a:off x="578109" y="4578559"/>
            <a:ext cx="365760" cy="36576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1600" b="1">
                <a:solidFill>
                  <a:schemeClr val="bg1"/>
                </a:solidFill>
              </a:rPr>
              <a:t>4</a:t>
            </a:r>
          </a:p>
        </p:txBody>
      </p:sp>
      <p:sp>
        <p:nvSpPr>
          <p:cNvPr id="25" name="TextBox 24">
            <a:extLst>
              <a:ext uri="{FF2B5EF4-FFF2-40B4-BE49-F238E27FC236}">
                <a16:creationId xmlns:a16="http://schemas.microsoft.com/office/drawing/2014/main" id="{4A107C9C-23DD-A354-1A8D-F7D5883FEFCD}"/>
              </a:ext>
            </a:extLst>
          </p:cNvPr>
          <p:cNvSpPr txBox="1"/>
          <p:nvPr/>
        </p:nvSpPr>
        <p:spPr bwMode="gray">
          <a:xfrm>
            <a:off x="1347695" y="4607360"/>
            <a:ext cx="4805409" cy="430887"/>
          </a:xfrm>
          <a:prstGeom prst="rect">
            <a:avLst/>
          </a:prstGeom>
          <a:noFill/>
        </p:spPr>
        <p:txBody>
          <a:bodyPr vert="horz" wrap="square" lIns="0" tIns="0" rIns="0" bIns="0" rtlCol="0">
            <a:spAutoFit/>
          </a:bodyPr>
          <a:lstStyle/>
          <a:p>
            <a:r>
              <a:rPr lang="en-US" sz="2800" b="1" dirty="0"/>
              <a:t>Resources</a:t>
            </a:r>
            <a:r>
              <a:rPr lang="en-US" sz="2800" dirty="0"/>
              <a:t> to learn more</a:t>
            </a:r>
          </a:p>
        </p:txBody>
      </p:sp>
    </p:spTree>
    <p:extLst>
      <p:ext uri="{BB962C8B-B14F-4D97-AF65-F5344CB8AC3E}">
        <p14:creationId xmlns:p14="http://schemas.microsoft.com/office/powerpoint/2010/main" val="30076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1DB2A-8B26-BFD5-95F3-6DEAB27671A6}"/>
              </a:ext>
            </a:extLst>
          </p:cNvPr>
          <p:cNvSpPr>
            <a:spLocks noGrp="1"/>
          </p:cNvSpPr>
          <p:nvPr>
            <p:ph type="title"/>
          </p:nvPr>
        </p:nvSpPr>
        <p:spPr/>
        <p:txBody>
          <a:bodyPr/>
          <a:lstStyle/>
          <a:p>
            <a:r>
              <a:rPr lang="en-US" dirty="0" err="1"/>
              <a:t>MicroSims</a:t>
            </a:r>
            <a:endParaRPr lang="en-US" dirty="0"/>
          </a:p>
        </p:txBody>
      </p:sp>
      <p:sp>
        <p:nvSpPr>
          <p:cNvPr id="3" name="Content Placeholder 2">
            <a:extLst>
              <a:ext uri="{FF2B5EF4-FFF2-40B4-BE49-F238E27FC236}">
                <a16:creationId xmlns:a16="http://schemas.microsoft.com/office/drawing/2014/main" id="{AF96D9B3-3C3F-44A4-A3C1-A8BD6ABC3973}"/>
              </a:ext>
            </a:extLst>
          </p:cNvPr>
          <p:cNvSpPr>
            <a:spLocks noGrp="1"/>
          </p:cNvSpPr>
          <p:nvPr>
            <p:ph idx="1"/>
          </p:nvPr>
        </p:nvSpPr>
        <p:spPr>
          <a:xfrm>
            <a:off x="457199" y="1036788"/>
            <a:ext cx="10937632" cy="443198"/>
          </a:xfrm>
        </p:spPr>
        <p:txBody>
          <a:bodyPr/>
          <a:lstStyle/>
          <a:p>
            <a:r>
              <a:rPr lang="en-US" dirty="0"/>
              <a:t>Get immediate visual feedback!  This helps you learn faster! </a:t>
            </a:r>
          </a:p>
        </p:txBody>
      </p:sp>
    </p:spTree>
    <p:extLst>
      <p:ext uri="{BB962C8B-B14F-4D97-AF65-F5344CB8AC3E}">
        <p14:creationId xmlns:p14="http://schemas.microsoft.com/office/powerpoint/2010/main" val="4191668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25F1C-5BEB-7F5F-7CF8-12E259B1EC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EFE195-78E7-8B39-EEB3-281B5E1DBABF}"/>
              </a:ext>
            </a:extLst>
          </p:cNvPr>
          <p:cNvSpPr>
            <a:spLocks noGrp="1"/>
          </p:cNvSpPr>
          <p:nvPr>
            <p:ph idx="1"/>
          </p:nvPr>
        </p:nvSpPr>
        <p:spPr>
          <a:xfrm>
            <a:off x="921224" y="1258387"/>
            <a:ext cx="5056496" cy="443198"/>
          </a:xfrm>
          <a:solidFill>
            <a:schemeClr val="bg1">
              <a:lumMod val="95000"/>
            </a:schemeClr>
          </a:solidFill>
          <a:ln>
            <a:solidFill>
              <a:schemeClr val="tx1">
                <a:lumMod val="50000"/>
              </a:schemeClr>
            </a:solidFill>
          </a:ln>
        </p:spPr>
        <p:txBody>
          <a:bodyPr/>
          <a:lstStyle/>
          <a:p>
            <a:r>
              <a:rPr lang="en-US" dirty="0"/>
              <a:t>Generate a p5.js sketch that draws a blue circle.</a:t>
            </a:r>
          </a:p>
        </p:txBody>
      </p:sp>
      <p:pic>
        <p:nvPicPr>
          <p:cNvPr id="6" name="Picture 5">
            <a:extLst>
              <a:ext uri="{FF2B5EF4-FFF2-40B4-BE49-F238E27FC236}">
                <a16:creationId xmlns:a16="http://schemas.microsoft.com/office/drawing/2014/main" id="{44490CCB-5FA2-37B6-0179-E44FC6034F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4303" y="1960459"/>
            <a:ext cx="8959756" cy="4897541"/>
          </a:xfrm>
          <a:prstGeom prst="rect">
            <a:avLst/>
          </a:prstGeom>
        </p:spPr>
      </p:pic>
    </p:spTree>
    <p:extLst>
      <p:ext uri="{BB962C8B-B14F-4D97-AF65-F5344CB8AC3E}">
        <p14:creationId xmlns:p14="http://schemas.microsoft.com/office/powerpoint/2010/main" val="4009344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B10A-9A87-53A0-3F2A-5E9182D2189D}"/>
              </a:ext>
            </a:extLst>
          </p:cNvPr>
          <p:cNvSpPr>
            <a:spLocks noGrp="1"/>
          </p:cNvSpPr>
          <p:nvPr>
            <p:ph type="title"/>
          </p:nvPr>
        </p:nvSpPr>
        <p:spPr/>
        <p:txBody>
          <a:bodyPr/>
          <a:lstStyle/>
          <a:p>
            <a:r>
              <a:rPr lang="en-US" dirty="0"/>
              <a:t>P5.js Editor</a:t>
            </a:r>
          </a:p>
        </p:txBody>
      </p:sp>
      <p:pic>
        <p:nvPicPr>
          <p:cNvPr id="4" name="Picture 3">
            <a:extLst>
              <a:ext uri="{FF2B5EF4-FFF2-40B4-BE49-F238E27FC236}">
                <a16:creationId xmlns:a16="http://schemas.microsoft.com/office/drawing/2014/main" id="{74F46C1A-EE3B-E6A3-DE1C-F2C1928CD1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7663" y="1150859"/>
            <a:ext cx="7772400" cy="5020305"/>
          </a:xfrm>
          <a:prstGeom prst="rect">
            <a:avLst/>
          </a:prstGeom>
        </p:spPr>
      </p:pic>
    </p:spTree>
    <p:extLst>
      <p:ext uri="{BB962C8B-B14F-4D97-AF65-F5344CB8AC3E}">
        <p14:creationId xmlns:p14="http://schemas.microsoft.com/office/powerpoint/2010/main" val="89212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6FAC-D14C-3C16-4AC9-944D8EBAC983}"/>
              </a:ext>
            </a:extLst>
          </p:cNvPr>
          <p:cNvSpPr>
            <a:spLocks noGrp="1"/>
          </p:cNvSpPr>
          <p:nvPr>
            <p:ph type="title"/>
          </p:nvPr>
        </p:nvSpPr>
        <p:spPr/>
        <p:txBody>
          <a:bodyPr/>
          <a:lstStyle/>
          <a:p>
            <a:r>
              <a:rPr lang="en-US" b="1" dirty="0"/>
              <a:t>Simulation Generation</a:t>
            </a:r>
          </a:p>
        </p:txBody>
      </p:sp>
      <p:sp>
        <p:nvSpPr>
          <p:cNvPr id="3" name="Content Placeholder 2">
            <a:extLst>
              <a:ext uri="{FF2B5EF4-FFF2-40B4-BE49-F238E27FC236}">
                <a16:creationId xmlns:a16="http://schemas.microsoft.com/office/drawing/2014/main" id="{552A6ED0-F822-FE45-2673-919C5BA62B24}"/>
              </a:ext>
            </a:extLst>
          </p:cNvPr>
          <p:cNvSpPr>
            <a:spLocks noGrp="1"/>
          </p:cNvSpPr>
          <p:nvPr>
            <p:ph idx="1"/>
          </p:nvPr>
        </p:nvSpPr>
        <p:spPr>
          <a:xfrm>
            <a:off x="597890" y="1451522"/>
            <a:ext cx="7730861" cy="477486"/>
          </a:xfrm>
        </p:spPr>
        <p:txBody>
          <a:bodyPr>
            <a:noAutofit/>
          </a:bodyPr>
          <a:lstStyle/>
          <a:p>
            <a:pPr marL="0" indent="0">
              <a:buNone/>
            </a:pPr>
            <a:r>
              <a:rPr lang="en-US" dirty="0"/>
              <a:t>Prompt: Create a simulation of : ________</a:t>
            </a:r>
          </a:p>
        </p:txBody>
      </p:sp>
      <p:sp>
        <p:nvSpPr>
          <p:cNvPr id="4" name="Slide Number Placeholder 3">
            <a:extLst>
              <a:ext uri="{FF2B5EF4-FFF2-40B4-BE49-F238E27FC236}">
                <a16:creationId xmlns:a16="http://schemas.microsoft.com/office/drawing/2014/main" id="{775C7748-81BE-A35C-A4B2-150635A996A5}"/>
              </a:ext>
            </a:extLst>
          </p:cNvPr>
          <p:cNvSpPr>
            <a:spLocks noGrp="1"/>
          </p:cNvSpPr>
          <p:nvPr>
            <p:ph type="sldNum" sz="quarter" idx="12"/>
          </p:nvPr>
        </p:nvSpPr>
        <p:spPr/>
        <p:txBody>
          <a:bodyPr/>
          <a:lstStyle/>
          <a:p>
            <a:fld id="{5FD72B90-626E-4548-9F74-AFBC6F6DD5DE}" type="slidenum">
              <a:rPr lang="en-US" smtClean="0"/>
              <a:t>53</a:t>
            </a:fld>
            <a:endParaRPr lang="en-US"/>
          </a:p>
        </p:txBody>
      </p:sp>
      <p:sp>
        <p:nvSpPr>
          <p:cNvPr id="5" name="TextBox 4">
            <a:extLst>
              <a:ext uri="{FF2B5EF4-FFF2-40B4-BE49-F238E27FC236}">
                <a16:creationId xmlns:a16="http://schemas.microsoft.com/office/drawing/2014/main" id="{BA138DAF-4062-2220-B80C-0310F786C8E2}"/>
              </a:ext>
            </a:extLst>
          </p:cNvPr>
          <p:cNvSpPr txBox="1"/>
          <p:nvPr/>
        </p:nvSpPr>
        <p:spPr>
          <a:xfrm>
            <a:off x="5665380" y="6324626"/>
            <a:ext cx="4937955" cy="369332"/>
          </a:xfrm>
          <a:prstGeom prst="rect">
            <a:avLst/>
          </a:prstGeom>
          <a:noFill/>
        </p:spPr>
        <p:txBody>
          <a:bodyPr wrap="none" rtlCol="0">
            <a:spAutoFit/>
          </a:bodyPr>
          <a:lstStyle/>
          <a:p>
            <a:r>
              <a:rPr lang="en-US" dirty="0"/>
              <a:t>http://</a:t>
            </a:r>
            <a:r>
              <a:rPr lang="en-US" dirty="0" err="1"/>
              <a:t>www.coderdojotc.org</a:t>
            </a:r>
            <a:r>
              <a:rPr lang="en-US" dirty="0"/>
              <a:t>/</a:t>
            </a:r>
            <a:r>
              <a:rPr lang="en-US" dirty="0" err="1"/>
              <a:t>chatgpt</a:t>
            </a:r>
            <a:r>
              <a:rPr lang="en-US" dirty="0"/>
              <a:t>-for-teachers/</a:t>
            </a:r>
          </a:p>
        </p:txBody>
      </p:sp>
      <p:pic>
        <p:nvPicPr>
          <p:cNvPr id="6" name="Picture 5">
            <a:extLst>
              <a:ext uri="{FF2B5EF4-FFF2-40B4-BE49-F238E27FC236}">
                <a16:creationId xmlns:a16="http://schemas.microsoft.com/office/drawing/2014/main" id="{D13CECCE-7191-0300-7ECC-AA3158C75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4920" y="2356853"/>
            <a:ext cx="2215889" cy="1168400"/>
          </a:xfrm>
          <a:prstGeom prst="rect">
            <a:avLst/>
          </a:prstGeom>
        </p:spPr>
      </p:pic>
      <p:sp>
        <p:nvSpPr>
          <p:cNvPr id="7" name="TextBox 6">
            <a:extLst>
              <a:ext uri="{FF2B5EF4-FFF2-40B4-BE49-F238E27FC236}">
                <a16:creationId xmlns:a16="http://schemas.microsoft.com/office/drawing/2014/main" id="{6175FC8B-F148-AADA-AD48-1F216CF2B925}"/>
              </a:ext>
            </a:extLst>
          </p:cNvPr>
          <p:cNvSpPr txBox="1"/>
          <p:nvPr/>
        </p:nvSpPr>
        <p:spPr>
          <a:xfrm flipH="1">
            <a:off x="1302706" y="3588681"/>
            <a:ext cx="1741118" cy="369332"/>
          </a:xfrm>
          <a:prstGeom prst="rect">
            <a:avLst/>
          </a:prstGeom>
          <a:noFill/>
        </p:spPr>
        <p:txBody>
          <a:bodyPr wrap="square" rtlCol="0">
            <a:spAutoFit/>
          </a:bodyPr>
          <a:lstStyle/>
          <a:p>
            <a:pPr algn="ctr"/>
            <a:r>
              <a:rPr lang="en-US" dirty="0"/>
              <a:t>A Sine Wave</a:t>
            </a:r>
          </a:p>
        </p:txBody>
      </p:sp>
      <p:pic>
        <p:nvPicPr>
          <p:cNvPr id="4098" name="Picture 2" descr="PWM">
            <a:extLst>
              <a:ext uri="{FF2B5EF4-FFF2-40B4-BE49-F238E27FC236}">
                <a16:creationId xmlns:a16="http://schemas.microsoft.com/office/drawing/2014/main" id="{CF9E59FB-0390-AAAC-C6DB-DDE8295FC7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4262" y="2356853"/>
            <a:ext cx="3487491" cy="116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A29288-FBD0-1282-4109-A8DF229E9FC1}"/>
              </a:ext>
            </a:extLst>
          </p:cNvPr>
          <p:cNvSpPr txBox="1"/>
          <p:nvPr/>
        </p:nvSpPr>
        <p:spPr>
          <a:xfrm flipH="1">
            <a:off x="4152149" y="3588681"/>
            <a:ext cx="3231716" cy="369332"/>
          </a:xfrm>
          <a:prstGeom prst="rect">
            <a:avLst/>
          </a:prstGeom>
          <a:noFill/>
        </p:spPr>
        <p:txBody>
          <a:bodyPr wrap="square" rtlCol="0">
            <a:spAutoFit/>
          </a:bodyPr>
          <a:lstStyle/>
          <a:p>
            <a:pPr algn="ctr"/>
            <a:r>
              <a:rPr lang="en-US" dirty="0"/>
              <a:t>Pulse Width Modulation</a:t>
            </a:r>
          </a:p>
        </p:txBody>
      </p:sp>
      <p:pic>
        <p:nvPicPr>
          <p:cNvPr id="9" name="Picture 8">
            <a:extLst>
              <a:ext uri="{FF2B5EF4-FFF2-40B4-BE49-F238E27FC236}">
                <a16:creationId xmlns:a16="http://schemas.microsoft.com/office/drawing/2014/main" id="{AFCE89DD-D3A9-21B6-F830-FB4760A3F4BC}"/>
              </a:ext>
            </a:extLst>
          </p:cNvPr>
          <p:cNvPicPr>
            <a:picLocks noChangeAspect="1"/>
          </p:cNvPicPr>
          <p:nvPr/>
        </p:nvPicPr>
        <p:blipFill>
          <a:blip r:embed="rId4"/>
          <a:stretch>
            <a:fillRect/>
          </a:stretch>
        </p:blipFill>
        <p:spPr>
          <a:xfrm>
            <a:off x="8811192" y="1964309"/>
            <a:ext cx="1739900" cy="1727200"/>
          </a:xfrm>
          <a:prstGeom prst="rect">
            <a:avLst/>
          </a:prstGeom>
        </p:spPr>
      </p:pic>
      <p:sp>
        <p:nvSpPr>
          <p:cNvPr id="10" name="TextBox 9">
            <a:extLst>
              <a:ext uri="{FF2B5EF4-FFF2-40B4-BE49-F238E27FC236}">
                <a16:creationId xmlns:a16="http://schemas.microsoft.com/office/drawing/2014/main" id="{7C18D163-D9E2-717D-4268-AA6D9CC661CE}"/>
              </a:ext>
            </a:extLst>
          </p:cNvPr>
          <p:cNvSpPr txBox="1"/>
          <p:nvPr/>
        </p:nvSpPr>
        <p:spPr>
          <a:xfrm flipH="1">
            <a:off x="8732818" y="3773347"/>
            <a:ext cx="1896649" cy="369332"/>
          </a:xfrm>
          <a:prstGeom prst="rect">
            <a:avLst/>
          </a:prstGeom>
          <a:noFill/>
        </p:spPr>
        <p:txBody>
          <a:bodyPr wrap="square" rtlCol="0">
            <a:spAutoFit/>
          </a:bodyPr>
          <a:lstStyle/>
          <a:p>
            <a:pPr algn="ctr"/>
            <a:r>
              <a:rPr lang="en-US" dirty="0"/>
              <a:t>Recursion</a:t>
            </a:r>
          </a:p>
        </p:txBody>
      </p:sp>
      <p:pic>
        <p:nvPicPr>
          <p:cNvPr id="11" name="Picture 10">
            <a:extLst>
              <a:ext uri="{FF2B5EF4-FFF2-40B4-BE49-F238E27FC236}">
                <a16:creationId xmlns:a16="http://schemas.microsoft.com/office/drawing/2014/main" id="{9650DD1A-5E1A-EA6F-4879-787776BC08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204" y="4150162"/>
            <a:ext cx="2354605" cy="1256316"/>
          </a:xfrm>
          <a:prstGeom prst="rect">
            <a:avLst/>
          </a:prstGeom>
        </p:spPr>
      </p:pic>
      <p:sp>
        <p:nvSpPr>
          <p:cNvPr id="12" name="TextBox 11">
            <a:extLst>
              <a:ext uri="{FF2B5EF4-FFF2-40B4-BE49-F238E27FC236}">
                <a16:creationId xmlns:a16="http://schemas.microsoft.com/office/drawing/2014/main" id="{C5EE67BE-06A3-D81C-657C-570193C78962}"/>
              </a:ext>
            </a:extLst>
          </p:cNvPr>
          <p:cNvSpPr txBox="1"/>
          <p:nvPr/>
        </p:nvSpPr>
        <p:spPr>
          <a:xfrm flipH="1">
            <a:off x="1332947" y="5554258"/>
            <a:ext cx="1741118" cy="369332"/>
          </a:xfrm>
          <a:prstGeom prst="rect">
            <a:avLst/>
          </a:prstGeom>
          <a:noFill/>
        </p:spPr>
        <p:txBody>
          <a:bodyPr wrap="square" rtlCol="0">
            <a:spAutoFit/>
          </a:bodyPr>
          <a:lstStyle/>
          <a:p>
            <a:pPr algn="ctr"/>
            <a:r>
              <a:rPr lang="en-US" dirty="0"/>
              <a:t>A Gas Chamber</a:t>
            </a:r>
          </a:p>
        </p:txBody>
      </p:sp>
      <p:pic>
        <p:nvPicPr>
          <p:cNvPr id="13" name="Picture 12">
            <a:extLst>
              <a:ext uri="{FF2B5EF4-FFF2-40B4-BE49-F238E27FC236}">
                <a16:creationId xmlns:a16="http://schemas.microsoft.com/office/drawing/2014/main" id="{2B596830-BF73-A13F-44F1-ABB785EA12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1895" y="4150162"/>
            <a:ext cx="1892223" cy="1164919"/>
          </a:xfrm>
          <a:prstGeom prst="rect">
            <a:avLst/>
          </a:prstGeom>
        </p:spPr>
      </p:pic>
      <p:sp>
        <p:nvSpPr>
          <p:cNvPr id="14" name="TextBox 13">
            <a:extLst>
              <a:ext uri="{FF2B5EF4-FFF2-40B4-BE49-F238E27FC236}">
                <a16:creationId xmlns:a16="http://schemas.microsoft.com/office/drawing/2014/main" id="{18FC5CA9-C9D9-ACB8-3F4A-681126E1BB3E}"/>
              </a:ext>
            </a:extLst>
          </p:cNvPr>
          <p:cNvSpPr txBox="1"/>
          <p:nvPr/>
        </p:nvSpPr>
        <p:spPr>
          <a:xfrm flipH="1">
            <a:off x="4973000" y="5406478"/>
            <a:ext cx="1741118" cy="369332"/>
          </a:xfrm>
          <a:prstGeom prst="rect">
            <a:avLst/>
          </a:prstGeom>
          <a:noFill/>
        </p:spPr>
        <p:txBody>
          <a:bodyPr wrap="square" rtlCol="0">
            <a:spAutoFit/>
          </a:bodyPr>
          <a:lstStyle/>
          <a:p>
            <a:pPr algn="ctr"/>
            <a:r>
              <a:rPr lang="en-US" dirty="0"/>
              <a:t>An LED Circuit</a:t>
            </a:r>
          </a:p>
        </p:txBody>
      </p:sp>
      <p:pic>
        <p:nvPicPr>
          <p:cNvPr id="15" name="Picture 14">
            <a:extLst>
              <a:ext uri="{FF2B5EF4-FFF2-40B4-BE49-F238E27FC236}">
                <a16:creationId xmlns:a16="http://schemas.microsoft.com/office/drawing/2014/main" id="{BFDF01EF-6889-61D2-5999-342EA28B98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5083" y="4197426"/>
            <a:ext cx="1555387" cy="1428313"/>
          </a:xfrm>
          <a:prstGeom prst="rect">
            <a:avLst/>
          </a:prstGeom>
        </p:spPr>
      </p:pic>
      <p:sp>
        <p:nvSpPr>
          <p:cNvPr id="16" name="TextBox 15">
            <a:extLst>
              <a:ext uri="{FF2B5EF4-FFF2-40B4-BE49-F238E27FC236}">
                <a16:creationId xmlns:a16="http://schemas.microsoft.com/office/drawing/2014/main" id="{48399287-5A66-C9A0-E23F-3D4F397ED0B6}"/>
              </a:ext>
            </a:extLst>
          </p:cNvPr>
          <p:cNvSpPr txBox="1"/>
          <p:nvPr/>
        </p:nvSpPr>
        <p:spPr>
          <a:xfrm flipH="1">
            <a:off x="8684774" y="5738924"/>
            <a:ext cx="1992735" cy="369332"/>
          </a:xfrm>
          <a:prstGeom prst="rect">
            <a:avLst/>
          </a:prstGeom>
          <a:noFill/>
        </p:spPr>
        <p:txBody>
          <a:bodyPr wrap="square" rtlCol="0">
            <a:spAutoFit/>
          </a:bodyPr>
          <a:lstStyle/>
          <a:p>
            <a:pPr algn="ctr"/>
            <a:r>
              <a:rPr lang="en-US" dirty="0"/>
              <a:t>An H-Bridge Circuit</a:t>
            </a:r>
          </a:p>
        </p:txBody>
      </p:sp>
    </p:spTree>
    <p:extLst>
      <p:ext uri="{BB962C8B-B14F-4D97-AF65-F5344CB8AC3E}">
        <p14:creationId xmlns:p14="http://schemas.microsoft.com/office/powerpoint/2010/main" val="2140345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4C7A-BE0E-0D8D-06E0-556F0F2ED6B6}"/>
              </a:ext>
            </a:extLst>
          </p:cNvPr>
          <p:cNvSpPr>
            <a:spLocks noGrp="1"/>
          </p:cNvSpPr>
          <p:nvPr>
            <p:ph type="title"/>
          </p:nvPr>
        </p:nvSpPr>
        <p:spPr/>
        <p:txBody>
          <a:bodyPr/>
          <a:lstStyle/>
          <a:p>
            <a:r>
              <a:rPr lang="en-US" dirty="0"/>
              <a:t>Make me a Simulation…</a:t>
            </a:r>
          </a:p>
        </p:txBody>
      </p:sp>
      <p:sp>
        <p:nvSpPr>
          <p:cNvPr id="3" name="Content Placeholder 2">
            <a:extLst>
              <a:ext uri="{FF2B5EF4-FFF2-40B4-BE49-F238E27FC236}">
                <a16:creationId xmlns:a16="http://schemas.microsoft.com/office/drawing/2014/main" id="{9AB5818A-33CF-4D3D-6A0F-1239C84D924A}"/>
              </a:ext>
            </a:extLst>
          </p:cNvPr>
          <p:cNvSpPr>
            <a:spLocks noGrp="1"/>
          </p:cNvSpPr>
          <p:nvPr>
            <p:ph idx="1"/>
          </p:nvPr>
        </p:nvSpPr>
        <p:spPr>
          <a:xfrm>
            <a:off x="838200" y="1514978"/>
            <a:ext cx="10515600" cy="4351338"/>
          </a:xfrm>
          <a:solidFill>
            <a:schemeClr val="bg1">
              <a:lumMod val="85000"/>
            </a:schemeClr>
          </a:solidFill>
          <a:ln>
            <a:solidFill>
              <a:schemeClr val="tx1"/>
            </a:solidFill>
          </a:ln>
        </p:spPr>
        <p:txBody>
          <a:bodyPr>
            <a:normAutofit/>
          </a:bodyPr>
          <a:lstStyle/>
          <a:p>
            <a:pPr marL="0" indent="0">
              <a:buNone/>
            </a:pPr>
            <a:r>
              <a:rPr lang="en-US" b="1" dirty="0"/>
              <a:t>ChatGPT Prompt: </a:t>
            </a:r>
            <a:r>
              <a:rPr lang="en-US" dirty="0"/>
              <a:t>Generate a p5.js sketch file of a simulation of a static pulse width modulation (PWM) waveform on a 600x300 canvas.</a:t>
            </a:r>
          </a:p>
          <a:p>
            <a:pPr marL="0" indent="0">
              <a:buNone/>
            </a:pPr>
            <a:endParaRPr lang="en-US" dirty="0"/>
          </a:p>
          <a:p>
            <a:pPr marL="0" indent="0">
              <a:buNone/>
            </a:pPr>
            <a:r>
              <a:rPr lang="en-US" dirty="0"/>
              <a:t>Add a range control slider to adjust the duty cycle of the waveform</a:t>
            </a:r>
          </a:p>
          <a:p>
            <a:pPr marL="0" indent="0">
              <a:buNone/>
            </a:pPr>
            <a:r>
              <a:rPr lang="en-US" dirty="0"/>
              <a:t>with a default value of 50%. The minimum should be 0% and the maximum should be 100%.</a:t>
            </a:r>
          </a:p>
          <a:p>
            <a:pPr marL="0" indent="0">
              <a:buNone/>
            </a:pPr>
            <a:r>
              <a:rPr lang="en-US" dirty="0"/>
              <a:t>Make sure the range control slider has a width of 400px using the style attribute.</a:t>
            </a:r>
          </a:p>
          <a:p>
            <a:pPr marL="0" indent="0">
              <a:buNone/>
            </a:pPr>
            <a:r>
              <a:rPr lang="en-US" dirty="0"/>
              <a:t>At the end of the draw() function add a text() function that displays</a:t>
            </a:r>
          </a:p>
          <a:p>
            <a:pPr marL="0" indent="0">
              <a:buNone/>
            </a:pPr>
            <a:r>
              <a:rPr lang="en-US" dirty="0"/>
              <a:t>the label and value of the duty cycle.</a:t>
            </a:r>
          </a:p>
        </p:txBody>
      </p:sp>
      <p:sp>
        <p:nvSpPr>
          <p:cNvPr id="4" name="Slide Number Placeholder 3">
            <a:extLst>
              <a:ext uri="{FF2B5EF4-FFF2-40B4-BE49-F238E27FC236}">
                <a16:creationId xmlns:a16="http://schemas.microsoft.com/office/drawing/2014/main" id="{3C047D87-AAA8-A352-104B-A0694390CF25}"/>
              </a:ext>
            </a:extLst>
          </p:cNvPr>
          <p:cNvSpPr>
            <a:spLocks noGrp="1"/>
          </p:cNvSpPr>
          <p:nvPr>
            <p:ph type="sldNum" sz="quarter" idx="12"/>
          </p:nvPr>
        </p:nvSpPr>
        <p:spPr/>
        <p:txBody>
          <a:bodyPr/>
          <a:lstStyle/>
          <a:p>
            <a:fld id="{E4E17628-BB69-494D-BA8C-C14032583637}" type="slidenum">
              <a:rPr lang="en-US" smtClean="0"/>
              <a:t>54</a:t>
            </a:fld>
            <a:endParaRPr lang="en-US"/>
          </a:p>
        </p:txBody>
      </p:sp>
    </p:spTree>
    <p:extLst>
      <p:ext uri="{BB962C8B-B14F-4D97-AF65-F5344CB8AC3E}">
        <p14:creationId xmlns:p14="http://schemas.microsoft.com/office/powerpoint/2010/main" val="1413188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2082-0BC4-9B6F-5679-860FD7923ED6}"/>
              </a:ext>
            </a:extLst>
          </p:cNvPr>
          <p:cNvSpPr>
            <a:spLocks noGrp="1"/>
          </p:cNvSpPr>
          <p:nvPr>
            <p:ph type="title"/>
          </p:nvPr>
        </p:nvSpPr>
        <p:spPr/>
        <p:txBody>
          <a:bodyPr/>
          <a:lstStyle/>
          <a:p>
            <a:r>
              <a:rPr lang="en-US" dirty="0"/>
              <a:t>Pulse Width Modulation Demo</a:t>
            </a:r>
          </a:p>
        </p:txBody>
      </p:sp>
      <p:sp>
        <p:nvSpPr>
          <p:cNvPr id="3" name="Content Placeholder 2">
            <a:extLst>
              <a:ext uri="{FF2B5EF4-FFF2-40B4-BE49-F238E27FC236}">
                <a16:creationId xmlns:a16="http://schemas.microsoft.com/office/drawing/2014/main" id="{10A46454-6579-9DA6-FD01-67D675F3BB28}"/>
              </a:ext>
            </a:extLst>
          </p:cNvPr>
          <p:cNvSpPr>
            <a:spLocks noGrp="1"/>
          </p:cNvSpPr>
          <p:nvPr>
            <p:ph idx="1"/>
          </p:nvPr>
        </p:nvSpPr>
        <p:spPr>
          <a:xfrm>
            <a:off x="1670621" y="5125796"/>
            <a:ext cx="3393831" cy="562370"/>
          </a:xfrm>
        </p:spPr>
        <p:txBody>
          <a:bodyPr/>
          <a:lstStyle/>
          <a:p>
            <a:pPr marL="0" indent="0">
              <a:buNone/>
            </a:pPr>
            <a:r>
              <a:rPr lang="en-US" dirty="0"/>
              <a:t>Interactive slider</a:t>
            </a:r>
          </a:p>
        </p:txBody>
      </p:sp>
      <p:sp>
        <p:nvSpPr>
          <p:cNvPr id="4" name="Slide Number Placeholder 3">
            <a:extLst>
              <a:ext uri="{FF2B5EF4-FFF2-40B4-BE49-F238E27FC236}">
                <a16:creationId xmlns:a16="http://schemas.microsoft.com/office/drawing/2014/main" id="{DA061A3D-AE60-81E4-A6FD-B4BE28772689}"/>
              </a:ext>
            </a:extLst>
          </p:cNvPr>
          <p:cNvSpPr>
            <a:spLocks noGrp="1"/>
          </p:cNvSpPr>
          <p:nvPr>
            <p:ph type="sldNum" sz="quarter" idx="12"/>
          </p:nvPr>
        </p:nvSpPr>
        <p:spPr/>
        <p:txBody>
          <a:bodyPr/>
          <a:lstStyle/>
          <a:p>
            <a:fld id="{E4E17628-BB69-494D-BA8C-C14032583637}" type="slidenum">
              <a:rPr lang="en-US" smtClean="0"/>
              <a:t>55</a:t>
            </a:fld>
            <a:endParaRPr lang="en-US"/>
          </a:p>
        </p:txBody>
      </p:sp>
      <p:pic>
        <p:nvPicPr>
          <p:cNvPr id="5" name="Picture 2" descr="PWM">
            <a:extLst>
              <a:ext uri="{FF2B5EF4-FFF2-40B4-BE49-F238E27FC236}">
                <a16:creationId xmlns:a16="http://schemas.microsoft.com/office/drawing/2014/main" id="{CA4BDAB6-8E36-9834-D3E1-68E87AE205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884" y="1529077"/>
            <a:ext cx="10515600" cy="3461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9FC1C1-DB9B-A40E-D247-BBFE2BA4FD33}"/>
              </a:ext>
            </a:extLst>
          </p:cNvPr>
          <p:cNvSpPr txBox="1"/>
          <p:nvPr/>
        </p:nvSpPr>
        <p:spPr>
          <a:xfrm>
            <a:off x="3367537" y="5987018"/>
            <a:ext cx="7039876" cy="369332"/>
          </a:xfrm>
          <a:prstGeom prst="rect">
            <a:avLst/>
          </a:prstGeom>
          <a:noFill/>
        </p:spPr>
        <p:txBody>
          <a:bodyPr wrap="none" rtlCol="0">
            <a:spAutoFit/>
          </a:bodyPr>
          <a:lstStyle/>
          <a:p>
            <a:r>
              <a:rPr lang="en-US" dirty="0"/>
              <a:t>https://</a:t>
            </a:r>
            <a:r>
              <a:rPr lang="en-US" dirty="0" err="1"/>
              <a:t>www.coderdojotc.org</a:t>
            </a:r>
            <a:r>
              <a:rPr lang="en-US" dirty="0"/>
              <a:t>/</a:t>
            </a:r>
            <a:r>
              <a:rPr lang="en-US" dirty="0" err="1"/>
              <a:t>chatgpt</a:t>
            </a:r>
            <a:r>
              <a:rPr lang="en-US" dirty="0"/>
              <a:t>-for-teachers/demos/p5/</a:t>
            </a:r>
            <a:r>
              <a:rPr lang="en-US" dirty="0" err="1"/>
              <a:t>pwm.html</a:t>
            </a:r>
            <a:endParaRPr lang="en-US" dirty="0"/>
          </a:p>
        </p:txBody>
      </p:sp>
      <p:cxnSp>
        <p:nvCxnSpPr>
          <p:cNvPr id="9" name="Straight Arrow Connector 8">
            <a:extLst>
              <a:ext uri="{FF2B5EF4-FFF2-40B4-BE49-F238E27FC236}">
                <a16:creationId xmlns:a16="http://schemas.microsoft.com/office/drawing/2014/main" id="{1ED4AC7C-F146-6F77-ED3D-04B62ADC639C}"/>
              </a:ext>
            </a:extLst>
          </p:cNvPr>
          <p:cNvCxnSpPr/>
          <p:nvPr/>
        </p:nvCxnSpPr>
        <p:spPr>
          <a:xfrm flipV="1">
            <a:off x="4548554" y="4337538"/>
            <a:ext cx="2016369" cy="9523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89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5A5A-18FF-19DD-6C51-0F98F0F4491D}"/>
              </a:ext>
            </a:extLst>
          </p:cNvPr>
          <p:cNvSpPr>
            <a:spLocks noGrp="1"/>
          </p:cNvSpPr>
          <p:nvPr>
            <p:ph type="title"/>
          </p:nvPr>
        </p:nvSpPr>
        <p:spPr/>
        <p:txBody>
          <a:bodyPr/>
          <a:lstStyle/>
          <a:p>
            <a:r>
              <a:rPr lang="en-US" dirty="0"/>
              <a:t>Advanced Analytics</a:t>
            </a:r>
          </a:p>
        </p:txBody>
      </p:sp>
      <p:sp>
        <p:nvSpPr>
          <p:cNvPr id="3" name="Content Placeholder 2">
            <a:extLst>
              <a:ext uri="{FF2B5EF4-FFF2-40B4-BE49-F238E27FC236}">
                <a16:creationId xmlns:a16="http://schemas.microsoft.com/office/drawing/2014/main" id="{B2B38DB8-D237-CAA6-9DDF-B12A712D47DD}"/>
              </a:ext>
            </a:extLst>
          </p:cNvPr>
          <p:cNvSpPr>
            <a:spLocks noGrp="1"/>
          </p:cNvSpPr>
          <p:nvPr>
            <p:ph idx="1"/>
          </p:nvPr>
        </p:nvSpPr>
        <p:spPr>
          <a:xfrm>
            <a:off x="457199" y="5453797"/>
            <a:ext cx="10937632" cy="595310"/>
          </a:xfrm>
        </p:spPr>
        <p:txBody>
          <a:bodyPr/>
          <a:lstStyle/>
          <a:p>
            <a:r>
              <a:rPr lang="en-US" dirty="0"/>
              <a:t>https://dmccreary.medium.com/asking-ai-about-lowering-healthcare-costs-in-the-us-7224b4f958cc</a:t>
            </a:r>
          </a:p>
        </p:txBody>
      </p:sp>
      <p:pic>
        <p:nvPicPr>
          <p:cNvPr id="4" name="Picture 3">
            <a:extLst>
              <a:ext uri="{FF2B5EF4-FFF2-40B4-BE49-F238E27FC236}">
                <a16:creationId xmlns:a16="http://schemas.microsoft.com/office/drawing/2014/main" id="{8F174A54-2112-086F-66AE-20609FF38640}"/>
              </a:ext>
            </a:extLst>
          </p:cNvPr>
          <p:cNvPicPr>
            <a:picLocks noChangeAspect="1"/>
          </p:cNvPicPr>
          <p:nvPr/>
        </p:nvPicPr>
        <p:blipFill>
          <a:blip r:embed="rId2"/>
          <a:stretch>
            <a:fillRect/>
          </a:stretch>
        </p:blipFill>
        <p:spPr>
          <a:xfrm>
            <a:off x="2023957" y="1240431"/>
            <a:ext cx="8144086" cy="3399808"/>
          </a:xfrm>
          <a:prstGeom prst="rect">
            <a:avLst/>
          </a:prstGeom>
          <a:ln>
            <a:solidFill>
              <a:schemeClr val="tx1">
                <a:lumMod val="50000"/>
              </a:schemeClr>
            </a:solidFill>
          </a:ln>
        </p:spPr>
      </p:pic>
    </p:spTree>
    <p:extLst>
      <p:ext uri="{BB962C8B-B14F-4D97-AF65-F5344CB8AC3E}">
        <p14:creationId xmlns:p14="http://schemas.microsoft.com/office/powerpoint/2010/main" val="3751745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3C86-570E-5DAA-F7B4-20BBD1950F26}"/>
              </a:ext>
            </a:extLst>
          </p:cNvPr>
          <p:cNvSpPr>
            <a:spLocks noGrp="1"/>
          </p:cNvSpPr>
          <p:nvPr>
            <p:ph type="title"/>
          </p:nvPr>
        </p:nvSpPr>
        <p:spPr/>
        <p:txBody>
          <a:bodyPr/>
          <a:lstStyle/>
          <a:p>
            <a:r>
              <a:rPr lang="en-US" dirty="0"/>
              <a:t>Strategy</a:t>
            </a:r>
          </a:p>
        </p:txBody>
      </p:sp>
      <p:sp>
        <p:nvSpPr>
          <p:cNvPr id="3" name="Content Placeholder 2">
            <a:extLst>
              <a:ext uri="{FF2B5EF4-FFF2-40B4-BE49-F238E27FC236}">
                <a16:creationId xmlns:a16="http://schemas.microsoft.com/office/drawing/2014/main" id="{FD030F05-4CF4-2A83-DA1A-36F78596BCFE}"/>
              </a:ext>
            </a:extLst>
          </p:cNvPr>
          <p:cNvSpPr>
            <a:spLocks noGrp="1"/>
          </p:cNvSpPr>
          <p:nvPr>
            <p:ph idx="1"/>
          </p:nvPr>
        </p:nvSpPr>
        <p:spPr/>
        <p:txBody>
          <a:bodyPr/>
          <a:lstStyle/>
          <a:p>
            <a:pPr marL="457200" indent="-457200">
              <a:buFont typeface="+mj-lt"/>
              <a:buAutoNum type="arabicPeriod"/>
            </a:pPr>
            <a:r>
              <a:rPr lang="en-US" sz="2400" dirty="0"/>
              <a:t>Load data</a:t>
            </a:r>
          </a:p>
          <a:p>
            <a:pPr marL="457200" indent="-457200">
              <a:buFont typeface="+mj-lt"/>
              <a:buAutoNum type="arabicPeriod"/>
            </a:pPr>
            <a:r>
              <a:rPr lang="en-US" sz="2400" dirty="0"/>
              <a:t>Understand data (data dictionary)</a:t>
            </a:r>
          </a:p>
          <a:p>
            <a:pPr marL="457200" indent="-457200">
              <a:buFont typeface="+mj-lt"/>
              <a:buAutoNum type="arabicPeriod"/>
            </a:pPr>
            <a:r>
              <a:rPr lang="en-US" sz="2400" dirty="0"/>
              <a:t>Merge data</a:t>
            </a:r>
          </a:p>
          <a:p>
            <a:pPr marL="457200" indent="-457200">
              <a:buFont typeface="+mj-lt"/>
              <a:buAutoNum type="arabicPeriod"/>
            </a:pPr>
            <a:r>
              <a:rPr lang="en-US" sz="2400" dirty="0"/>
              <a:t>View data</a:t>
            </a:r>
          </a:p>
          <a:p>
            <a:pPr marL="457200" indent="-457200">
              <a:buFont typeface="+mj-lt"/>
              <a:buAutoNum type="arabicPeriod"/>
            </a:pPr>
            <a:r>
              <a:rPr lang="en-US" sz="2400" dirty="0"/>
              <a:t>Ask for anomalies</a:t>
            </a:r>
          </a:p>
          <a:p>
            <a:pPr marL="457200" indent="-457200">
              <a:buFont typeface="+mj-lt"/>
              <a:buAutoNum type="arabicPeriod"/>
            </a:pPr>
            <a:r>
              <a:rPr lang="en-US" sz="2400" dirty="0"/>
              <a:t>Explain anomalies</a:t>
            </a:r>
          </a:p>
          <a:p>
            <a:pPr marL="457200" indent="-457200">
              <a:buFont typeface="+mj-lt"/>
              <a:buAutoNum type="arabicPeriod"/>
            </a:pPr>
            <a:r>
              <a:rPr lang="en-US" sz="2400" dirty="0"/>
              <a:t>Suggest root causes</a:t>
            </a:r>
          </a:p>
          <a:p>
            <a:pPr marL="457200" indent="-457200">
              <a:buFont typeface="+mj-lt"/>
              <a:buAutoNum type="arabicPeriod"/>
            </a:pPr>
            <a:r>
              <a:rPr lang="en-US" sz="2400" dirty="0"/>
              <a:t>Suggest solutions</a:t>
            </a:r>
          </a:p>
          <a:p>
            <a:pPr marL="457200" indent="-457200">
              <a:buFont typeface="+mj-lt"/>
              <a:buAutoNum type="arabicPeriod"/>
            </a:pPr>
            <a:r>
              <a:rPr lang="en-US" sz="2400" dirty="0"/>
              <a:t>Pick one solution (Value Based Care) and do a deep dive into how Knowledge Graphs can help</a:t>
            </a:r>
          </a:p>
        </p:txBody>
      </p:sp>
    </p:spTree>
    <p:extLst>
      <p:ext uri="{BB962C8B-B14F-4D97-AF65-F5344CB8AC3E}">
        <p14:creationId xmlns:p14="http://schemas.microsoft.com/office/powerpoint/2010/main" val="2403058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9990-EE34-0947-1DC0-CEE5D946F6C7}"/>
              </a:ext>
            </a:extLst>
          </p:cNvPr>
          <p:cNvSpPr>
            <a:spLocks noGrp="1"/>
          </p:cNvSpPr>
          <p:nvPr>
            <p:ph type="title"/>
          </p:nvPr>
        </p:nvSpPr>
        <p:spPr/>
        <p:txBody>
          <a:bodyPr/>
          <a:lstStyle/>
          <a:p>
            <a:r>
              <a:rPr lang="en-US" dirty="0"/>
              <a:t>Analyzing CSV Files</a:t>
            </a:r>
          </a:p>
        </p:txBody>
      </p:sp>
      <p:pic>
        <p:nvPicPr>
          <p:cNvPr id="4" name="Picture 3">
            <a:extLst>
              <a:ext uri="{FF2B5EF4-FFF2-40B4-BE49-F238E27FC236}">
                <a16:creationId xmlns:a16="http://schemas.microsoft.com/office/drawing/2014/main" id="{D93F3CDE-33AB-DD8D-87C9-2ACDFA9FDC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9925" y="1168068"/>
            <a:ext cx="6743131" cy="4521864"/>
          </a:xfrm>
          <a:prstGeom prst="rect">
            <a:avLst/>
          </a:prstGeom>
        </p:spPr>
      </p:pic>
      <p:sp>
        <p:nvSpPr>
          <p:cNvPr id="5" name="TextBox 4">
            <a:extLst>
              <a:ext uri="{FF2B5EF4-FFF2-40B4-BE49-F238E27FC236}">
                <a16:creationId xmlns:a16="http://schemas.microsoft.com/office/drawing/2014/main" id="{90860C87-A47E-244D-73AF-39EA99DD2D5A}"/>
              </a:ext>
            </a:extLst>
          </p:cNvPr>
          <p:cNvSpPr txBox="1"/>
          <p:nvPr/>
        </p:nvSpPr>
        <p:spPr bwMode="gray">
          <a:xfrm>
            <a:off x="1582003" y="5830324"/>
            <a:ext cx="7853112" cy="369332"/>
          </a:xfrm>
          <a:prstGeom prst="rect">
            <a:avLst/>
          </a:prstGeom>
          <a:noFill/>
        </p:spPr>
        <p:txBody>
          <a:bodyPr vert="horz" wrap="none" lIns="0" tIns="0" rIns="0" bIns="0" rtlCol="0">
            <a:spAutoFit/>
          </a:bodyPr>
          <a:lstStyle/>
          <a:p>
            <a:pPr algn="l">
              <a:spcBef>
                <a:spcPts val="600"/>
              </a:spcBef>
            </a:pPr>
            <a:r>
              <a:rPr lang="en-US" sz="2400" dirty="0"/>
              <a:t>https://</a:t>
            </a:r>
            <a:r>
              <a:rPr lang="en-US" sz="2400" dirty="0" err="1"/>
              <a:t>github.com</a:t>
            </a:r>
            <a:r>
              <a:rPr lang="en-US" sz="2400" dirty="0"/>
              <a:t>/</a:t>
            </a:r>
            <a:r>
              <a:rPr lang="en-US" sz="2400" dirty="0" err="1"/>
              <a:t>dmccreary</a:t>
            </a:r>
            <a:r>
              <a:rPr lang="en-US" sz="2400" dirty="0"/>
              <a:t>/prompt-class/tree/main/data</a:t>
            </a:r>
          </a:p>
        </p:txBody>
      </p:sp>
    </p:spTree>
    <p:extLst>
      <p:ext uri="{BB962C8B-B14F-4D97-AF65-F5344CB8AC3E}">
        <p14:creationId xmlns:p14="http://schemas.microsoft.com/office/powerpoint/2010/main" val="2059059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315762D-FEAE-65D8-C1FD-6421159C84A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04656" y="0"/>
            <a:ext cx="10290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01AD4EDE-3BC4-FEA7-3BFB-CDDC5AE3BB34}"/>
              </a:ext>
            </a:extLst>
          </p:cNvPr>
          <p:cNvSpPr/>
          <p:nvPr/>
        </p:nvSpPr>
        <p:spPr bwMode="gray">
          <a:xfrm>
            <a:off x="7792872" y="2343222"/>
            <a:ext cx="2265527" cy="676417"/>
          </a:xfrm>
          <a:prstGeom prst="rightArrow">
            <a:avLst/>
          </a:prstGeom>
          <a:solidFill>
            <a:srgbClr val="FF000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b="1" i="0" u="none" baseline="0" dirty="0">
                <a:solidFill>
                  <a:srgbClr val="FFFFFF"/>
                </a:solidFill>
              </a:rPr>
              <a:t>USA</a:t>
            </a:r>
            <a:endParaRPr lang="en-US" sz="1400" b="1" i="0" u="none" baseline="0" dirty="0">
              <a:solidFill>
                <a:srgbClr val="FFFFFF"/>
              </a:solidFill>
            </a:endParaRPr>
          </a:p>
        </p:txBody>
      </p:sp>
    </p:spTree>
    <p:extLst>
      <p:ext uri="{BB962C8B-B14F-4D97-AF65-F5344CB8AC3E}">
        <p14:creationId xmlns:p14="http://schemas.microsoft.com/office/powerpoint/2010/main" val="3262986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34FDC3-8787-8A5B-E75C-7A329ADF3E1D}"/>
              </a:ext>
            </a:extLst>
          </p:cNvPr>
          <p:cNvSpPr>
            <a:spLocks noGrp="1"/>
          </p:cNvSpPr>
          <p:nvPr>
            <p:ph idx="1"/>
          </p:nvPr>
        </p:nvSpPr>
        <p:spPr>
          <a:xfrm>
            <a:off x="1241025" y="4020677"/>
            <a:ext cx="9144000" cy="1718031"/>
          </a:xfrm>
          <a:solidFill>
            <a:schemeClr val="bg1"/>
          </a:solidFill>
        </p:spPr>
        <p:txBody>
          <a:bodyPr>
            <a:normAutofit/>
          </a:bodyPr>
          <a:lstStyle/>
          <a:p>
            <a:r>
              <a:rPr lang="en-US" sz="2000" i="1" dirty="0"/>
              <a:t>The process of crafting a text input to a large-language model (like ChatGPT) to get better results</a:t>
            </a:r>
          </a:p>
          <a:p>
            <a:pPr marL="285750" indent="-285750">
              <a:buFont typeface="Arial" panose="020B0604020202020204" pitchFamily="34" charset="0"/>
              <a:buChar char="•"/>
            </a:pPr>
            <a:r>
              <a:rPr lang="en-US" b="0" i="0" dirty="0">
                <a:solidFill>
                  <a:srgbClr val="666666"/>
                </a:solidFill>
                <a:effectLst/>
                <a:latin typeface="Arial" panose="020B0604020202020204" pitchFamily="34" charset="0"/>
              </a:rPr>
              <a:t>Good prompt engineering is an </a:t>
            </a:r>
            <a:r>
              <a:rPr lang="en-US" b="1" i="0" dirty="0">
                <a:solidFill>
                  <a:srgbClr val="666666"/>
                </a:solidFill>
                <a:effectLst/>
                <a:latin typeface="Arial" panose="020B0604020202020204" pitchFamily="34" charset="0"/>
              </a:rPr>
              <a:t>iterative</a:t>
            </a:r>
            <a:r>
              <a:rPr lang="en-US" b="0" i="0" dirty="0">
                <a:solidFill>
                  <a:srgbClr val="666666"/>
                </a:solidFill>
                <a:effectLst/>
                <a:latin typeface="Arial" panose="020B0604020202020204" pitchFamily="34" charset="0"/>
              </a:rPr>
              <a:t> process that combines elements of logic, coding, creativity and knowledge of how large-language models work</a:t>
            </a:r>
          </a:p>
          <a:p>
            <a:pPr marL="285750" indent="-285750">
              <a:buFont typeface="Arial" panose="020B0604020202020204" pitchFamily="34" charset="0"/>
              <a:buChar char="•"/>
            </a:pPr>
            <a:r>
              <a:rPr lang="en-US" dirty="0">
                <a:solidFill>
                  <a:srgbClr val="666666"/>
                </a:solidFill>
                <a:latin typeface="Arial" panose="020B0604020202020204" pitchFamily="34" charset="0"/>
              </a:rPr>
              <a:t>Prompt engineering skills also apply to generating images and diagrams</a:t>
            </a:r>
            <a:endParaRPr lang="en-US" dirty="0"/>
          </a:p>
        </p:txBody>
      </p:sp>
      <p:sp>
        <p:nvSpPr>
          <p:cNvPr id="3" name="Title 2">
            <a:extLst>
              <a:ext uri="{FF2B5EF4-FFF2-40B4-BE49-F238E27FC236}">
                <a16:creationId xmlns:a16="http://schemas.microsoft.com/office/drawing/2014/main" id="{FC2693EB-92FD-8512-873C-FA53252B3573}"/>
              </a:ext>
            </a:extLst>
          </p:cNvPr>
          <p:cNvSpPr>
            <a:spLocks noGrp="1"/>
          </p:cNvSpPr>
          <p:nvPr>
            <p:ph type="title"/>
          </p:nvPr>
        </p:nvSpPr>
        <p:spPr/>
        <p:txBody>
          <a:bodyPr/>
          <a:lstStyle/>
          <a:p>
            <a:r>
              <a:rPr lang="en-US"/>
              <a:t>What is Prompt Engineering?</a:t>
            </a:r>
          </a:p>
        </p:txBody>
      </p:sp>
      <p:sp>
        <p:nvSpPr>
          <p:cNvPr id="5" name="Snip Single Corner Rectangle 4">
            <a:extLst>
              <a:ext uri="{FF2B5EF4-FFF2-40B4-BE49-F238E27FC236}">
                <a16:creationId xmlns:a16="http://schemas.microsoft.com/office/drawing/2014/main" id="{0551A181-70BC-F3D5-D7DB-0E2E99F78F98}"/>
              </a:ext>
            </a:extLst>
          </p:cNvPr>
          <p:cNvSpPr/>
          <p:nvPr/>
        </p:nvSpPr>
        <p:spPr bwMode="gray">
          <a:xfrm>
            <a:off x="1791980" y="1902729"/>
            <a:ext cx="1399216" cy="835406"/>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Prompt</a:t>
            </a:r>
          </a:p>
        </p:txBody>
      </p:sp>
      <p:sp>
        <p:nvSpPr>
          <p:cNvPr id="6" name="Snip Single Corner Rectangle 5">
            <a:extLst>
              <a:ext uri="{FF2B5EF4-FFF2-40B4-BE49-F238E27FC236}">
                <a16:creationId xmlns:a16="http://schemas.microsoft.com/office/drawing/2014/main" id="{F2641152-71F4-8DE0-0DB0-9B9DE564553C}"/>
              </a:ext>
            </a:extLst>
          </p:cNvPr>
          <p:cNvSpPr/>
          <p:nvPr/>
        </p:nvSpPr>
        <p:spPr bwMode="gray">
          <a:xfrm>
            <a:off x="8103477" y="1771181"/>
            <a:ext cx="1684900" cy="975343"/>
          </a:xfrm>
          <a:prstGeom prst="snip1Rect">
            <a:avLst>
              <a:gd name="adj" fmla="val 11963"/>
            </a:avLst>
          </a:prstGeom>
          <a:solidFill>
            <a:srgbClr val="FFFD78"/>
          </a:solidFill>
          <a:ln w="127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eaLnBrk="1" fontAlgn="auto" hangingPunct="1">
              <a:lnSpc>
                <a:spcPct val="100000"/>
              </a:lnSpc>
              <a:spcBef>
                <a:spcPts val="600"/>
              </a:spcBef>
              <a:spcAft>
                <a:spcPts val="0"/>
              </a:spcAft>
            </a:pPr>
            <a:r>
              <a:rPr lang="en-US" sz="2400" b="0" i="0" u="none" baseline="0">
                <a:solidFill>
                  <a:schemeClr val="accent6"/>
                </a:solidFill>
              </a:rPr>
              <a:t>Response</a:t>
            </a:r>
          </a:p>
        </p:txBody>
      </p:sp>
      <p:sp>
        <p:nvSpPr>
          <p:cNvPr id="7" name="Right Arrow 6">
            <a:extLst>
              <a:ext uri="{FF2B5EF4-FFF2-40B4-BE49-F238E27FC236}">
                <a16:creationId xmlns:a16="http://schemas.microsoft.com/office/drawing/2014/main" id="{7534F0A9-6023-D664-9740-DDC4FE63BDBC}"/>
              </a:ext>
            </a:extLst>
          </p:cNvPr>
          <p:cNvSpPr/>
          <p:nvPr/>
        </p:nvSpPr>
        <p:spPr bwMode="gray">
          <a:xfrm>
            <a:off x="3191195" y="2177229"/>
            <a:ext cx="1864281" cy="286407"/>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8" name="Right Arrow 7">
            <a:extLst>
              <a:ext uri="{FF2B5EF4-FFF2-40B4-BE49-F238E27FC236}">
                <a16:creationId xmlns:a16="http://schemas.microsoft.com/office/drawing/2014/main" id="{087DDF31-E328-D288-87A5-40BC39627494}"/>
              </a:ext>
            </a:extLst>
          </p:cNvPr>
          <p:cNvSpPr/>
          <p:nvPr/>
        </p:nvSpPr>
        <p:spPr bwMode="gray">
          <a:xfrm>
            <a:off x="6579476" y="2127305"/>
            <a:ext cx="1524001" cy="286407"/>
          </a:xfrm>
          <a:prstGeom prst="rightArrow">
            <a:avLst/>
          </a:prstGeom>
          <a:solidFill>
            <a:schemeClr val="tx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sp>
        <p:nvSpPr>
          <p:cNvPr id="9" name="Rectangle 8">
            <a:extLst>
              <a:ext uri="{FF2B5EF4-FFF2-40B4-BE49-F238E27FC236}">
                <a16:creationId xmlns:a16="http://schemas.microsoft.com/office/drawing/2014/main" id="{F1053DE2-5602-5285-17E1-E3C74A2998A5}"/>
              </a:ext>
            </a:extLst>
          </p:cNvPr>
          <p:cNvSpPr/>
          <p:nvPr/>
        </p:nvSpPr>
        <p:spPr bwMode="gray">
          <a:xfrm>
            <a:off x="5055476" y="1778368"/>
            <a:ext cx="1524000" cy="975342"/>
          </a:xfrm>
          <a:prstGeom prst="rect">
            <a:avLst/>
          </a:prstGeom>
          <a:solidFill>
            <a:srgbClr val="F5B700"/>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000">
                <a:solidFill>
                  <a:schemeClr val="accent6"/>
                </a:solidFill>
              </a:rPr>
              <a:t>Large</a:t>
            </a:r>
            <a:br>
              <a:rPr lang="en-US" sz="2000">
                <a:solidFill>
                  <a:schemeClr val="accent6"/>
                </a:solidFill>
              </a:rPr>
            </a:br>
            <a:r>
              <a:rPr lang="en-US" sz="2000">
                <a:solidFill>
                  <a:schemeClr val="accent6"/>
                </a:solidFill>
              </a:rPr>
              <a:t>Language</a:t>
            </a:r>
          </a:p>
          <a:p>
            <a:pPr algn="ctr" rtl="0" eaLnBrk="1" fontAlgn="auto" hangingPunct="1">
              <a:lnSpc>
                <a:spcPct val="100000"/>
              </a:lnSpc>
              <a:spcBef>
                <a:spcPts val="600"/>
              </a:spcBef>
              <a:spcAft>
                <a:spcPts val="0"/>
              </a:spcAft>
            </a:pPr>
            <a:r>
              <a:rPr lang="en-US" sz="2000" b="0" i="0" u="none" baseline="0">
                <a:solidFill>
                  <a:schemeClr val="accent6"/>
                </a:solidFill>
              </a:rPr>
              <a:t>Model</a:t>
            </a:r>
          </a:p>
        </p:txBody>
      </p:sp>
      <p:pic>
        <p:nvPicPr>
          <p:cNvPr id="10" name="Picture 2" descr="Robot icon PNG and SVG Free Download">
            <a:extLst>
              <a:ext uri="{FF2B5EF4-FFF2-40B4-BE49-F238E27FC236}">
                <a16:creationId xmlns:a16="http://schemas.microsoft.com/office/drawing/2014/main" id="{B06A92CF-0CE3-EE3A-5D84-7D73E781AD7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07097" y="1012277"/>
            <a:ext cx="811856" cy="69768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Elbow Connector 11">
            <a:extLst>
              <a:ext uri="{FF2B5EF4-FFF2-40B4-BE49-F238E27FC236}">
                <a16:creationId xmlns:a16="http://schemas.microsoft.com/office/drawing/2014/main" id="{4DDB67BC-F7D2-1028-F16A-7631AE6C586C}"/>
              </a:ext>
            </a:extLst>
          </p:cNvPr>
          <p:cNvCxnSpPr>
            <a:stCxn id="6" idx="1"/>
            <a:endCxn id="5" idx="1"/>
          </p:cNvCxnSpPr>
          <p:nvPr/>
        </p:nvCxnSpPr>
        <p:spPr bwMode="gray">
          <a:xfrm rot="5400000" flipH="1">
            <a:off x="5714563" y="-484839"/>
            <a:ext cx="8389" cy="6454339"/>
          </a:xfrm>
          <a:prstGeom prst="bentConnector3">
            <a:avLst>
              <a:gd name="adj1" fmla="val -5578007"/>
            </a:avLst>
          </a:prstGeom>
          <a:ln w="762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7483DA-BD50-4978-6553-27864C105586}"/>
              </a:ext>
            </a:extLst>
          </p:cNvPr>
          <p:cNvSpPr txBox="1"/>
          <p:nvPr/>
        </p:nvSpPr>
        <p:spPr bwMode="gray">
          <a:xfrm>
            <a:off x="5504811" y="3321278"/>
            <a:ext cx="785471" cy="215444"/>
          </a:xfrm>
          <a:prstGeom prst="rect">
            <a:avLst/>
          </a:prstGeom>
          <a:noFill/>
        </p:spPr>
        <p:txBody>
          <a:bodyPr vert="horz" wrap="none" lIns="0" tIns="0" rIns="0" bIns="0" rtlCol="0">
            <a:spAutoFit/>
          </a:bodyPr>
          <a:lstStyle/>
          <a:p>
            <a:pPr algn="ctr">
              <a:spcBef>
                <a:spcPts val="600"/>
              </a:spcBef>
            </a:pPr>
            <a:r>
              <a:rPr lang="en-US" sz="1400"/>
              <a:t>Feedback</a:t>
            </a:r>
          </a:p>
        </p:txBody>
      </p:sp>
    </p:spTree>
    <p:extLst>
      <p:ext uri="{BB962C8B-B14F-4D97-AF65-F5344CB8AC3E}">
        <p14:creationId xmlns:p14="http://schemas.microsoft.com/office/powerpoint/2010/main" val="7824931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9E6E2-3919-0543-39AF-FB6E0EEA7330}"/>
              </a:ext>
            </a:extLst>
          </p:cNvPr>
          <p:cNvSpPr>
            <a:spLocks noGrp="1"/>
          </p:cNvSpPr>
          <p:nvPr>
            <p:ph type="title"/>
          </p:nvPr>
        </p:nvSpPr>
        <p:spPr/>
        <p:txBody>
          <a:bodyPr>
            <a:normAutofit/>
          </a:bodyPr>
          <a:lstStyle/>
          <a:p>
            <a:r>
              <a:rPr lang="en-US" dirty="0"/>
              <a:t>Questions</a:t>
            </a:r>
          </a:p>
        </p:txBody>
      </p:sp>
      <p:sp>
        <p:nvSpPr>
          <p:cNvPr id="7" name="Content Placeholder 6">
            <a:extLst>
              <a:ext uri="{FF2B5EF4-FFF2-40B4-BE49-F238E27FC236}">
                <a16:creationId xmlns:a16="http://schemas.microsoft.com/office/drawing/2014/main" id="{7A2925EE-EAE7-E84B-48B6-A33708A72761}"/>
              </a:ext>
            </a:extLst>
          </p:cNvPr>
          <p:cNvSpPr>
            <a:spLocks noGrp="1"/>
          </p:cNvSpPr>
          <p:nvPr>
            <p:ph idx="1"/>
          </p:nvPr>
        </p:nvSpPr>
        <p:spPr>
          <a:xfrm>
            <a:off x="769448" y="1726549"/>
            <a:ext cx="10515600" cy="3749293"/>
          </a:xfrm>
        </p:spPr>
        <p:txBody>
          <a:bodyPr>
            <a:normAutofit/>
          </a:bodyPr>
          <a:lstStyle/>
          <a:p>
            <a:pPr marL="0" indent="0">
              <a:buNone/>
            </a:pPr>
            <a:r>
              <a:rPr lang="en-US" sz="5800" b="1" dirty="0">
                <a:solidFill>
                  <a:srgbClr val="4472C4"/>
                </a:solidFill>
              </a:rPr>
              <a:t>Thank You!</a:t>
            </a:r>
            <a:br>
              <a:rPr lang="en-US" dirty="0"/>
            </a:br>
            <a:endParaRPr lang="en-US" dirty="0"/>
          </a:p>
          <a:p>
            <a:pPr marL="0" indent="0">
              <a:buNone/>
            </a:pPr>
            <a:r>
              <a:rPr lang="en-US" sz="2400" dirty="0"/>
              <a:t>Site for this presentation: </a:t>
            </a:r>
            <a:r>
              <a:rPr lang="en-US" sz="2400" dirty="0">
                <a:hlinkClick r:id="rId3"/>
              </a:rPr>
              <a:t>https://dmccreary.github.io/genai-arch-patterns</a:t>
            </a:r>
            <a:endParaRPr lang="en-US" sz="2400" dirty="0"/>
          </a:p>
          <a:p>
            <a:pPr marL="0" indent="0">
              <a:buNone/>
            </a:pPr>
            <a:endParaRPr lang="en-US" sz="2400" dirty="0"/>
          </a:p>
          <a:p>
            <a:pPr marL="0" indent="0">
              <a:buNone/>
            </a:pPr>
            <a:r>
              <a:rPr lang="en-US" sz="2400" dirty="0"/>
              <a:t>Dan’s LinkedIn: </a:t>
            </a:r>
            <a:r>
              <a:rPr lang="en-US" sz="2400" dirty="0">
                <a:hlinkClick r:id="rId4"/>
              </a:rPr>
              <a:t>https://www.linkedin.com/in/danmccreary</a:t>
            </a:r>
            <a:endParaRPr lang="en-US" sz="2400" dirty="0"/>
          </a:p>
          <a:p>
            <a:pPr marL="0" indent="0">
              <a:buNone/>
            </a:pPr>
            <a:br>
              <a:rPr lang="en-US" sz="2400" dirty="0"/>
            </a:br>
            <a:r>
              <a:rPr lang="en-US" sz="2400" dirty="0"/>
              <a:t>Dan’s Blog: </a:t>
            </a:r>
            <a:r>
              <a:rPr lang="en-US" sz="2400" dirty="0">
                <a:hlinkClick r:id="rId5"/>
              </a:rPr>
              <a:t>http://medium.com/@dmccreary</a:t>
            </a:r>
            <a:endParaRPr lang="en-US" sz="24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789030-981A-D9B2-7431-4EA7F09BF91E}"/>
              </a:ext>
            </a:extLst>
          </p:cNvPr>
          <p:cNvSpPr>
            <a:spLocks noGrp="1"/>
          </p:cNvSpPr>
          <p:nvPr>
            <p:ph type="sldNum" sz="quarter" idx="12"/>
          </p:nvPr>
        </p:nvSpPr>
        <p:spPr/>
        <p:txBody>
          <a:bodyPr/>
          <a:lstStyle/>
          <a:p>
            <a:fld id="{E4E17628-BB69-494D-BA8C-C14032583637}" type="slidenum">
              <a:rPr lang="en-US" smtClean="0"/>
              <a:t>60</a:t>
            </a:fld>
            <a:endParaRPr lang="en-US"/>
          </a:p>
        </p:txBody>
      </p:sp>
    </p:spTree>
    <p:extLst>
      <p:ext uri="{BB962C8B-B14F-4D97-AF65-F5344CB8AC3E}">
        <p14:creationId xmlns:p14="http://schemas.microsoft.com/office/powerpoint/2010/main" val="1185189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13FF-BD36-0456-4271-8A311B56F959}"/>
              </a:ext>
            </a:extLst>
          </p:cNvPr>
          <p:cNvSpPr>
            <a:spLocks noGrp="1"/>
          </p:cNvSpPr>
          <p:nvPr>
            <p:ph type="title"/>
          </p:nvPr>
        </p:nvSpPr>
        <p:spPr>
          <a:xfrm>
            <a:off x="400707" y="472965"/>
            <a:ext cx="10090874" cy="557048"/>
          </a:xfrm>
        </p:spPr>
        <p:txBody>
          <a:bodyPr/>
          <a:lstStyle/>
          <a:p>
            <a:r>
              <a:rPr lang="en-US" dirty="0"/>
              <a:t>Note about Intellectual Property and Data Loss Prevention</a:t>
            </a:r>
          </a:p>
        </p:txBody>
      </p:sp>
      <p:sp>
        <p:nvSpPr>
          <p:cNvPr id="3" name="Content Placeholder 2">
            <a:extLst>
              <a:ext uri="{FF2B5EF4-FFF2-40B4-BE49-F238E27FC236}">
                <a16:creationId xmlns:a16="http://schemas.microsoft.com/office/drawing/2014/main" id="{18E61ADB-6A30-D64C-F8C4-6BB8045F79A7}"/>
              </a:ext>
            </a:extLst>
          </p:cNvPr>
          <p:cNvSpPr>
            <a:spLocks noGrp="1"/>
          </p:cNvSpPr>
          <p:nvPr>
            <p:ph idx="1"/>
          </p:nvPr>
        </p:nvSpPr>
        <p:spPr>
          <a:xfrm>
            <a:off x="611870" y="1573992"/>
            <a:ext cx="9879711" cy="2037216"/>
          </a:xfrm>
        </p:spPr>
        <p:txBody>
          <a:bodyPr/>
          <a:lstStyle/>
          <a:p>
            <a:pPr marL="0" marR="0" algn="l">
              <a:spcBef>
                <a:spcPts val="0"/>
              </a:spcBef>
              <a:spcAft>
                <a:spcPts val="0"/>
              </a:spcAft>
              <a:buNone/>
            </a:pPr>
            <a:r>
              <a:rPr lang="en-US" sz="2400" b="1" i="0" u="none" strike="noStrike" dirty="0">
                <a:solidFill>
                  <a:srgbClr val="FF0000"/>
                </a:solidFill>
                <a:effectLst/>
                <a:latin typeface="Calibri" panose="020F0502020204030204" pitchFamily="34" charset="0"/>
              </a:rPr>
              <a:t>WARNING!!! </a:t>
            </a:r>
            <a:r>
              <a:rPr lang="en-US" sz="1800" b="0" i="0" u="none" strike="noStrike" dirty="0">
                <a:solidFill>
                  <a:srgbClr val="212121"/>
                </a:solidFill>
                <a:effectLst/>
                <a:latin typeface="Calibri" panose="020F0502020204030204" pitchFamily="34" charset="0"/>
              </a:rPr>
              <a:t>Do </a:t>
            </a:r>
            <a:r>
              <a:rPr lang="en-US" sz="1800" b="1" i="0" u="none" strike="noStrike" dirty="0">
                <a:solidFill>
                  <a:srgbClr val="212121"/>
                </a:solidFill>
                <a:effectLst/>
                <a:latin typeface="Calibri" panose="020F0502020204030204" pitchFamily="34" charset="0"/>
              </a:rPr>
              <a:t>not </a:t>
            </a:r>
            <a:r>
              <a:rPr lang="en-US" sz="1800" b="0" i="0" u="none" strike="noStrike" dirty="0">
                <a:solidFill>
                  <a:srgbClr val="212121"/>
                </a:solidFill>
                <a:effectLst/>
                <a:latin typeface="Calibri" panose="020F0502020204030204" pitchFamily="34" charset="0"/>
              </a:rPr>
              <a:t>put any sensitive data or PHI data into generative AI tools</a:t>
            </a:r>
            <a:r>
              <a:rPr lang="en-US" dirty="0">
                <a:solidFill>
                  <a:srgbClr val="212121"/>
                </a:solidFill>
                <a:latin typeface="Calibri" panose="020F0502020204030204" pitchFamily="34" charset="0"/>
              </a:rPr>
              <a:t> unless they have been approved for use by your security teams.</a:t>
            </a:r>
            <a:endParaRPr lang="en-US" dirty="0"/>
          </a:p>
        </p:txBody>
      </p:sp>
      <p:sp>
        <p:nvSpPr>
          <p:cNvPr id="4" name="Slide Number Placeholder 3">
            <a:extLst>
              <a:ext uri="{FF2B5EF4-FFF2-40B4-BE49-F238E27FC236}">
                <a16:creationId xmlns:a16="http://schemas.microsoft.com/office/drawing/2014/main" id="{E99DFA4A-1719-6AE6-7AFC-DD51DDA44BC4}"/>
              </a:ext>
            </a:extLst>
          </p:cNvPr>
          <p:cNvSpPr>
            <a:spLocks noGrp="1"/>
          </p:cNvSpPr>
          <p:nvPr>
            <p:ph type="sldNum" sz="quarter" idx="12"/>
          </p:nvPr>
        </p:nvSpPr>
        <p:spPr/>
        <p:txBody>
          <a:bodyPr/>
          <a:lstStyle/>
          <a:p>
            <a:fld id="{3310D8EA-3107-4873-B9AB-DD7D3E79053A}" type="slidenum">
              <a:rPr lang="en-US" smtClean="0"/>
              <a:pPr/>
              <a:t>7</a:t>
            </a:fld>
            <a:endParaRPr lang="en-US"/>
          </a:p>
        </p:txBody>
      </p:sp>
    </p:spTree>
    <p:extLst>
      <p:ext uri="{BB962C8B-B14F-4D97-AF65-F5344CB8AC3E}">
        <p14:creationId xmlns:p14="http://schemas.microsoft.com/office/powerpoint/2010/main" val="3663571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2B4926-9009-B90A-CB19-9426CDA04F5B}"/>
              </a:ext>
            </a:extLst>
          </p:cNvPr>
          <p:cNvSpPr>
            <a:spLocks noGrp="1"/>
          </p:cNvSpPr>
          <p:nvPr>
            <p:ph type="title"/>
          </p:nvPr>
        </p:nvSpPr>
        <p:spPr/>
        <p:txBody>
          <a:bodyPr/>
          <a:lstStyle/>
          <a:p>
            <a:r>
              <a:rPr lang="en-US" dirty="0"/>
              <a:t>Monday’s Announcement</a:t>
            </a:r>
          </a:p>
        </p:txBody>
      </p:sp>
      <p:sp>
        <p:nvSpPr>
          <p:cNvPr id="6" name="Content Placeholder 5">
            <a:extLst>
              <a:ext uri="{FF2B5EF4-FFF2-40B4-BE49-F238E27FC236}">
                <a16:creationId xmlns:a16="http://schemas.microsoft.com/office/drawing/2014/main" id="{F667451C-A60A-E7E5-7327-5C219F778AE3}"/>
              </a:ext>
            </a:extLst>
          </p:cNvPr>
          <p:cNvSpPr>
            <a:spLocks noGrp="1"/>
          </p:cNvSpPr>
          <p:nvPr>
            <p:ph idx="1"/>
          </p:nvPr>
        </p:nvSpPr>
        <p:spPr>
          <a:xfrm>
            <a:off x="1243011" y="6187553"/>
            <a:ext cx="8815388" cy="443198"/>
          </a:xfrm>
        </p:spPr>
        <p:txBody>
          <a:bodyPr/>
          <a:lstStyle/>
          <a:p>
            <a:r>
              <a:rPr lang="en-US" dirty="0"/>
              <a:t>https://</a:t>
            </a:r>
            <a:r>
              <a:rPr lang="en-US" dirty="0" err="1"/>
              <a:t>openai.com</a:t>
            </a:r>
            <a:r>
              <a:rPr lang="en-US" dirty="0"/>
              <a:t>/blog/new-models-and-developer-products-announced-at-</a:t>
            </a:r>
            <a:r>
              <a:rPr lang="en-US" dirty="0" err="1"/>
              <a:t>devday</a:t>
            </a:r>
            <a:endParaRPr lang="en-US" dirty="0"/>
          </a:p>
        </p:txBody>
      </p:sp>
      <p:pic>
        <p:nvPicPr>
          <p:cNvPr id="7" name="Picture 6">
            <a:extLst>
              <a:ext uri="{FF2B5EF4-FFF2-40B4-BE49-F238E27FC236}">
                <a16:creationId xmlns:a16="http://schemas.microsoft.com/office/drawing/2014/main" id="{4851D949-9F7A-3143-D06E-0C79400C1C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4584" y="1001627"/>
            <a:ext cx="7389125" cy="4854745"/>
          </a:xfrm>
          <a:prstGeom prst="rect">
            <a:avLst/>
          </a:prstGeom>
        </p:spPr>
      </p:pic>
      <p:sp>
        <p:nvSpPr>
          <p:cNvPr id="8" name="Rectangle 7">
            <a:extLst>
              <a:ext uri="{FF2B5EF4-FFF2-40B4-BE49-F238E27FC236}">
                <a16:creationId xmlns:a16="http://schemas.microsoft.com/office/drawing/2014/main" id="{5531A209-59C0-4720-5BCA-B85FB4DF4B5A}"/>
              </a:ext>
            </a:extLst>
          </p:cNvPr>
          <p:cNvSpPr/>
          <p:nvPr/>
        </p:nvSpPr>
        <p:spPr bwMode="gray">
          <a:xfrm>
            <a:off x="4694830" y="4531057"/>
            <a:ext cx="1869743" cy="477671"/>
          </a:xfrm>
          <a:prstGeom prst="rect">
            <a:avLst/>
          </a:prstGeom>
          <a:noFill/>
          <a:ln w="571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Tree>
    <p:extLst>
      <p:ext uri="{BB962C8B-B14F-4D97-AF65-F5344CB8AC3E}">
        <p14:creationId xmlns:p14="http://schemas.microsoft.com/office/powerpoint/2010/main" val="425281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E4B309-AD44-47D0-9AA8-4CA007AABB40}"/>
              </a:ext>
            </a:extLst>
          </p:cNvPr>
          <p:cNvSpPr>
            <a:spLocks noGrp="1"/>
          </p:cNvSpPr>
          <p:nvPr>
            <p:ph type="title"/>
          </p:nvPr>
        </p:nvSpPr>
        <p:spPr/>
        <p:txBody>
          <a:bodyPr/>
          <a:lstStyle/>
          <a:p>
            <a:r>
              <a:rPr lang="en-US" dirty="0"/>
              <a:t>Creative Commons License</a:t>
            </a:r>
          </a:p>
        </p:txBody>
      </p:sp>
      <p:sp>
        <p:nvSpPr>
          <p:cNvPr id="6" name="Content Placeholder 5">
            <a:extLst>
              <a:ext uri="{FF2B5EF4-FFF2-40B4-BE49-F238E27FC236}">
                <a16:creationId xmlns:a16="http://schemas.microsoft.com/office/drawing/2014/main" id="{771DAD24-BB24-2577-D093-E75A588784AE}"/>
              </a:ext>
            </a:extLst>
          </p:cNvPr>
          <p:cNvSpPr>
            <a:spLocks noGrp="1"/>
          </p:cNvSpPr>
          <p:nvPr>
            <p:ph idx="1"/>
          </p:nvPr>
        </p:nvSpPr>
        <p:spPr>
          <a:xfrm>
            <a:off x="1999396" y="1951189"/>
            <a:ext cx="7244863" cy="2491858"/>
          </a:xfrm>
          <a:solidFill>
            <a:schemeClr val="bg1">
              <a:lumMod val="85000"/>
            </a:schemeClr>
          </a:solidFill>
        </p:spPr>
        <p:txBody>
          <a:bodyPr/>
          <a:lstStyle/>
          <a:p>
            <a:r>
              <a:rPr lang="en-US" b="1" dirty="0"/>
              <a:t>Prompt: </a:t>
            </a:r>
          </a:p>
          <a:p>
            <a:r>
              <a:rPr lang="en-US" dirty="0"/>
              <a:t>I want to share my training materials for a class with other teachers.</a:t>
            </a:r>
          </a:p>
          <a:p>
            <a:r>
              <a:rPr lang="en-US" dirty="0"/>
              <a:t>I would like to allow them to use my lesson plans for free.</a:t>
            </a:r>
          </a:p>
          <a:p>
            <a:r>
              <a:rPr lang="en-US" dirty="0"/>
              <a:t>I would like to ask for attribution.</a:t>
            </a:r>
          </a:p>
          <a:p>
            <a:r>
              <a:rPr lang="en-US" dirty="0"/>
              <a:t>I don't want them to resell my lessons for profit.</a:t>
            </a:r>
          </a:p>
          <a:p>
            <a:endParaRPr lang="en-US" dirty="0"/>
          </a:p>
          <a:p>
            <a:r>
              <a:rPr lang="en-US" dirty="0"/>
              <a:t>What creative commons license should I choose?</a:t>
            </a:r>
          </a:p>
        </p:txBody>
      </p:sp>
      <p:sp>
        <p:nvSpPr>
          <p:cNvPr id="7" name="TextBox 6">
            <a:extLst>
              <a:ext uri="{FF2B5EF4-FFF2-40B4-BE49-F238E27FC236}">
                <a16:creationId xmlns:a16="http://schemas.microsoft.com/office/drawing/2014/main" id="{0E3C23B2-DAC1-AC3B-AB8D-169353E8F0FA}"/>
              </a:ext>
            </a:extLst>
          </p:cNvPr>
          <p:cNvSpPr txBox="1"/>
          <p:nvPr/>
        </p:nvSpPr>
        <p:spPr bwMode="gray">
          <a:xfrm>
            <a:off x="457199" y="6189701"/>
            <a:ext cx="5740867" cy="276999"/>
          </a:xfrm>
          <a:prstGeom prst="rect">
            <a:avLst/>
          </a:prstGeom>
          <a:noFill/>
        </p:spPr>
        <p:txBody>
          <a:bodyPr vert="horz" wrap="none" lIns="0" tIns="0" rIns="0" bIns="0" rtlCol="0">
            <a:spAutoFit/>
          </a:bodyPr>
          <a:lstStyle/>
          <a:p>
            <a:pPr algn="l">
              <a:spcBef>
                <a:spcPts val="600"/>
              </a:spcBef>
            </a:pPr>
            <a:r>
              <a:rPr lang="en-US" dirty="0"/>
              <a:t>https://</a:t>
            </a:r>
            <a:r>
              <a:rPr lang="en-US" dirty="0" err="1"/>
              <a:t>dmccreary.github.io</a:t>
            </a:r>
            <a:r>
              <a:rPr lang="en-US" dirty="0"/>
              <a:t>/prompt-class/labs/01-license/</a:t>
            </a:r>
          </a:p>
        </p:txBody>
      </p:sp>
    </p:spTree>
    <p:extLst>
      <p:ext uri="{BB962C8B-B14F-4D97-AF65-F5344CB8AC3E}">
        <p14:creationId xmlns:p14="http://schemas.microsoft.com/office/powerpoint/2010/main" val="373121526"/>
      </p:ext>
    </p:extLst>
  </p:cSld>
  <p:clrMapOvr>
    <a:masterClrMapping/>
  </p:clrMapOvr>
</p:sld>
</file>

<file path=ppt/theme/theme1.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196ECF"/>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template-20220927.potx" id="{601DF43D-03B6-4DB1-AD25-D5595E4A49B9}" vid="{5D133C3F-86DC-448B-AE1E-6AA1EBC423D8}"/>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extraClrScheme>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8110898-dcc3-4fc8-805e-3f482d1e6958" xsi:nil="true"/>
    <lcf76f155ced4ddcb4097134ff3c332f xmlns="3cc7cc9a-fe0f-41c4-a19c-289700e076d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CB17838BE6154B8FE337A9A7621824" ma:contentTypeVersion="16" ma:contentTypeDescription="Create a new document." ma:contentTypeScope="" ma:versionID="358955ab31ece5fc7226528b36d01bed">
  <xsd:schema xmlns:xsd="http://www.w3.org/2001/XMLSchema" xmlns:xs="http://www.w3.org/2001/XMLSchema" xmlns:p="http://schemas.microsoft.com/office/2006/metadata/properties" xmlns:ns2="3cc7cc9a-fe0f-41c4-a19c-289700e076d8" xmlns:ns3="78110898-dcc3-4fc8-805e-3f482d1e6958" targetNamespace="http://schemas.microsoft.com/office/2006/metadata/properties" ma:root="true" ma:fieldsID="1b8ee7eafba747b6eed1e5904a7baedd" ns2:_="" ns3:_="">
    <xsd:import namespace="3cc7cc9a-fe0f-41c4-a19c-289700e076d8"/>
    <xsd:import namespace="78110898-dcc3-4fc8-805e-3f482d1e695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c7cc9a-fe0f-41c4-a19c-289700e076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a6b2b66-40d8-4e06-8a39-adc3ecd451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8110898-dcc3-4fc8-805e-3f482d1e695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1be9ef7-e900-475a-b6de-0d7252850c45}" ma:internalName="TaxCatchAll" ma:showField="CatchAllData" ma:web="78110898-dcc3-4fc8-805e-3f482d1e69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C1E2B4-698E-4F4F-9D7C-9A1E4F3E1A26}">
  <ds:schemaRefs>
    <ds:schemaRef ds:uri="3cc7cc9a-fe0f-41c4-a19c-289700e076d8"/>
    <ds:schemaRef ds:uri="http://schemas.microsoft.com/office/2006/documentManagement/types"/>
    <ds:schemaRef ds:uri="http://schemas.microsoft.com/office/infopath/2007/PartnerControls"/>
    <ds:schemaRef ds:uri="http://purl.org/dc/elements/1.1/"/>
    <ds:schemaRef ds:uri="http://purl.org/dc/dcmitype/"/>
    <ds:schemaRef ds:uri="http://purl.org/dc/terms/"/>
    <ds:schemaRef ds:uri="http://schemas.openxmlformats.org/package/2006/metadata/core-properties"/>
    <ds:schemaRef ds:uri="http://schemas.microsoft.com/office/2006/metadata/properties"/>
    <ds:schemaRef ds:uri="78110898-dcc3-4fc8-805e-3f482d1e6958"/>
    <ds:schemaRef ds:uri="http://www.w3.org/XML/1998/namespace"/>
  </ds:schemaRefs>
</ds:datastoreItem>
</file>

<file path=customXml/itemProps2.xml><?xml version="1.0" encoding="utf-8"?>
<ds:datastoreItem xmlns:ds="http://schemas.openxmlformats.org/officeDocument/2006/customXml" ds:itemID="{22124D33-67BA-4D4E-B342-26BDD8F3AD0C}">
  <ds:schemaRefs>
    <ds:schemaRef ds:uri="http://schemas.microsoft.com/sharepoint/v3/contenttype/forms"/>
  </ds:schemaRefs>
</ds:datastoreItem>
</file>

<file path=customXml/itemProps3.xml><?xml version="1.0" encoding="utf-8"?>
<ds:datastoreItem xmlns:ds="http://schemas.openxmlformats.org/officeDocument/2006/customXml" ds:itemID="{FEEAD321-5F01-4F4A-A59B-2C9455BC457F}">
  <ds:schemaRefs>
    <ds:schemaRef ds:uri="3cc7cc9a-fe0f-41c4-a19c-289700e076d8"/>
    <ds:schemaRef ds:uri="78110898-dcc3-4fc8-805e-3f482d1e69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Optum Theme</Template>
  <TotalTime>1563</TotalTime>
  <Words>2796</Words>
  <Application>Microsoft Macintosh PowerPoint</Application>
  <PresentationFormat>Widescreen</PresentationFormat>
  <Paragraphs>349</Paragraphs>
  <Slides>60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Roboto Mono</vt:lpstr>
      <vt:lpstr>Segoe UI</vt:lpstr>
      <vt:lpstr>Söhne</vt:lpstr>
      <vt:lpstr>Optum Theme</vt:lpstr>
      <vt:lpstr>Prompt Engineering</vt:lpstr>
      <vt:lpstr>Session Description</vt:lpstr>
      <vt:lpstr>Background for Dan McCreary</vt:lpstr>
      <vt:lpstr>Class License</vt:lpstr>
      <vt:lpstr>Today’s Talk</vt:lpstr>
      <vt:lpstr>What is Prompt Engineering?</vt:lpstr>
      <vt:lpstr>Note about Intellectual Property and Data Loss Prevention</vt:lpstr>
      <vt:lpstr>Monday’s Announcement</vt:lpstr>
      <vt:lpstr>Creative Commons License</vt:lpstr>
      <vt:lpstr>Zephyr 7B On HuggingFace</vt:lpstr>
      <vt:lpstr>License Response</vt:lpstr>
      <vt:lpstr>OpenAI Guide </vt:lpstr>
      <vt:lpstr>Choice of Models</vt:lpstr>
      <vt:lpstr>Plugins</vt:lpstr>
      <vt:lpstr>Mermaid Plugin</vt:lpstr>
      <vt:lpstr>Mermaid Code</vt:lpstr>
      <vt:lpstr>Tabular Data</vt:lpstr>
      <vt:lpstr>Markdown</vt:lpstr>
      <vt:lpstr>Python Zip code Validator</vt:lpstr>
      <vt:lpstr>Custom Instructions</vt:lpstr>
      <vt:lpstr>Why Has Prompt Engineering More Important Than Ever?</vt:lpstr>
      <vt:lpstr>Many Books Available on Prompt Engineering</vt:lpstr>
      <vt:lpstr>Many Employees Learn Prompt Engineering “on the side”</vt:lpstr>
      <vt:lpstr>Basic Prompt Structure</vt:lpstr>
      <vt:lpstr>Robot Designer Example</vt:lpstr>
      <vt:lpstr>Changing Output Format</vt:lpstr>
      <vt:lpstr>Single Shot Example: Application Classification</vt:lpstr>
      <vt:lpstr>Azure Chat Playground “Examples”</vt:lpstr>
      <vt:lpstr>Verification</vt:lpstr>
      <vt:lpstr>Generative AI Self-Repair</vt:lpstr>
      <vt:lpstr>Prompt Chaining</vt:lpstr>
      <vt:lpstr>Prompt Chaining: SAS to Python</vt:lpstr>
      <vt:lpstr>How Important is Prompt Engineering in KG?</vt:lpstr>
      <vt:lpstr>Many Different Prompt Strategies</vt:lpstr>
      <vt:lpstr>PowerPoint Presentation</vt:lpstr>
      <vt:lpstr>PowerPoint Presentation</vt:lpstr>
      <vt:lpstr>Giffy Image of Related Quiz Questions from MIT Courses in EE/CS</vt:lpstr>
      <vt:lpstr>Tree of Thoughts (works best on GPT-4)</vt:lpstr>
      <vt:lpstr>Viewpoints</vt:lpstr>
      <vt:lpstr>Reflections and Reconsiderations</vt:lpstr>
      <vt:lpstr>Final Suggestion</vt:lpstr>
      <vt:lpstr>Ask ChatGPT to Explain Embeddings</vt:lpstr>
      <vt:lpstr>ChatGPT’s 6th Grade Explanation</vt:lpstr>
      <vt:lpstr>Prompts for Generating Workflows</vt:lpstr>
      <vt:lpstr>System and Conclusion Prompts</vt:lpstr>
      <vt:lpstr>Separation of Content from Style</vt:lpstr>
      <vt:lpstr>What Areas is Generative AI Being Used?</vt:lpstr>
      <vt:lpstr>Customization of Models to Generate Buildings</vt:lpstr>
      <vt:lpstr>Ideas for Backyard Garden Architecture (LoRA)</vt:lpstr>
      <vt:lpstr>MicroSims</vt:lpstr>
      <vt:lpstr>PowerPoint Presentation</vt:lpstr>
      <vt:lpstr>P5.js Editor</vt:lpstr>
      <vt:lpstr>Simulation Generation</vt:lpstr>
      <vt:lpstr>Make me a Simulation…</vt:lpstr>
      <vt:lpstr>Pulse Width Modulation Demo</vt:lpstr>
      <vt:lpstr>Advanced Analytics</vt:lpstr>
      <vt:lpstr>Strategy</vt:lpstr>
      <vt:lpstr>Analyzing CSV Files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 Kuang</dc:creator>
  <dc:description>Optum 2023 template developed by Creative Partners. 16:9 on-screen</dc:description>
  <cp:lastModifiedBy>Dan McCreary</cp:lastModifiedBy>
  <cp:revision>17</cp:revision>
  <dcterms:created xsi:type="dcterms:W3CDTF">2023-04-18T14:20:01Z</dcterms:created>
  <dcterms:modified xsi:type="dcterms:W3CDTF">2023-11-10T05:40:06Z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2022-09-27T13:37:14Z</vt:lpwstr>
  </property>
  <property fmtid="{D5CDD505-2E9C-101B-9397-08002B2CF9AE}" pid="4" name="MSIP_Label_a8a73c85-e524-44a6-bd58-7df7ef87be8f_Method">
    <vt:lpwstr>Privileged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fcb19dc5-14ab-4116-aa19-a277cf1f39a9</vt:lpwstr>
  </property>
  <property fmtid="{D5CDD505-2E9C-101B-9397-08002B2CF9AE}" pid="8" name="MSIP_Label_a8a73c85-e524-44a6-bd58-7df7ef87be8f_ContentBits">
    <vt:lpwstr>0</vt:lpwstr>
  </property>
  <property fmtid="{D5CDD505-2E9C-101B-9397-08002B2CF9AE}" pid="9" name="ContentTypeId">
    <vt:lpwstr>0x0101002BCB17838BE6154B8FE337A9A7621824</vt:lpwstr>
  </property>
  <property fmtid="{D5CDD505-2E9C-101B-9397-08002B2CF9AE}" pid="10" name="MediaServiceImageTags">
    <vt:lpwstr/>
  </property>
</Properties>
</file>